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466" r:id="rId2"/>
    <p:sldId id="435" r:id="rId3"/>
    <p:sldId id="431" r:id="rId4"/>
    <p:sldId id="455" r:id="rId5"/>
    <p:sldId id="452" r:id="rId6"/>
    <p:sldId id="471" r:id="rId7"/>
    <p:sldId id="472" r:id="rId8"/>
    <p:sldId id="453" r:id="rId9"/>
    <p:sldId id="468" r:id="rId10"/>
    <p:sldId id="442" r:id="rId11"/>
    <p:sldId id="474" r:id="rId12"/>
    <p:sldId id="476" r:id="rId13"/>
    <p:sldId id="479" r:id="rId14"/>
    <p:sldId id="477" r:id="rId15"/>
    <p:sldId id="478" r:id="rId16"/>
    <p:sldId id="439" r:id="rId17"/>
    <p:sldId id="473" r:id="rId18"/>
    <p:sldId id="432" r:id="rId19"/>
    <p:sldId id="454" r:id="rId20"/>
    <p:sldId id="459" r:id="rId21"/>
    <p:sldId id="456" r:id="rId22"/>
    <p:sldId id="457" r:id="rId23"/>
    <p:sldId id="458" r:id="rId24"/>
    <p:sldId id="460" r:id="rId25"/>
    <p:sldId id="461" r:id="rId26"/>
    <p:sldId id="462" r:id="rId27"/>
    <p:sldId id="463" r:id="rId28"/>
    <p:sldId id="464" r:id="rId29"/>
    <p:sldId id="4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6BC"/>
    <a:srgbClr val="0099CC"/>
    <a:srgbClr val="08FC25"/>
    <a:srgbClr val="495D6B"/>
    <a:srgbClr val="CFD9DF"/>
    <a:srgbClr val="B4C3CC"/>
    <a:srgbClr val="88BFE8"/>
    <a:srgbClr val="FFC000"/>
    <a:srgbClr val="0199CA"/>
    <a:srgbClr val="CB05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08" autoAdjust="0"/>
    <p:restoredTop sz="94718" autoAdjust="0"/>
  </p:normalViewPr>
  <p:slideViewPr>
    <p:cSldViewPr snapToGrid="0">
      <p:cViewPr>
        <p:scale>
          <a:sx n="76" d="100"/>
          <a:sy n="76" d="100"/>
        </p:scale>
        <p:origin x="114" y="93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7" d="100"/>
          <a:sy n="57" d="100"/>
        </p:scale>
        <p:origin x="1890"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D1A594-041B-449E-89BC-5A6CB1F5A9AB}" type="datetimeFigureOut">
              <a:rPr lang="id-ID" smtClean="0"/>
              <a:t>11/04/2016</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DDDC53-01B7-4E0F-8BE2-02DC8C672187}" type="slidenum">
              <a:rPr lang="id-ID" smtClean="0"/>
              <a:t>‹Nº›</a:t>
            </a:fld>
            <a:endParaRPr lang="id-ID"/>
          </a:p>
        </p:txBody>
      </p:sp>
    </p:spTree>
    <p:extLst>
      <p:ext uri="{BB962C8B-B14F-4D97-AF65-F5344CB8AC3E}">
        <p14:creationId xmlns:p14="http://schemas.microsoft.com/office/powerpoint/2010/main" val="4171936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CCC32-3486-46B1-A8B7-921064D8D59D}" type="datetimeFigureOut">
              <a:rPr lang="en-US" smtClean="0"/>
              <a:t>4/11/2016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D1495A-DD81-44F4-9F54-1F39867BF2D9}" type="slidenum">
              <a:rPr lang="en-US" smtClean="0"/>
              <a:t>‹Nº›</a:t>
            </a:fld>
            <a:endParaRPr lang="en-US"/>
          </a:p>
        </p:txBody>
      </p:sp>
    </p:spTree>
    <p:extLst>
      <p:ext uri="{BB962C8B-B14F-4D97-AF65-F5344CB8AC3E}">
        <p14:creationId xmlns:p14="http://schemas.microsoft.com/office/powerpoint/2010/main" val="1023919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Times New Roman" pitchFamily="18" charset="0"/>
              </a:defRPr>
            </a:lvl1pPr>
            <a:lvl2pPr marL="742950" indent="-285750" defTabSz="920750" eaLnBrk="0" hangingPunct="0">
              <a:spcBef>
                <a:spcPct val="30000"/>
              </a:spcBef>
              <a:defRPr sz="1200">
                <a:solidFill>
                  <a:schemeClr val="tx1"/>
                </a:solidFill>
                <a:latin typeface="Times New Roman" pitchFamily="18" charset="0"/>
              </a:defRPr>
            </a:lvl2pPr>
            <a:lvl3pPr marL="1143000" indent="-228600" defTabSz="920750" eaLnBrk="0" hangingPunct="0">
              <a:spcBef>
                <a:spcPct val="30000"/>
              </a:spcBef>
              <a:defRPr sz="1200">
                <a:solidFill>
                  <a:schemeClr val="tx1"/>
                </a:solidFill>
                <a:latin typeface="Times New Roman" pitchFamily="18" charset="0"/>
              </a:defRPr>
            </a:lvl3pPr>
            <a:lvl4pPr marL="1600200" indent="-228600" defTabSz="920750" eaLnBrk="0" hangingPunct="0">
              <a:spcBef>
                <a:spcPct val="30000"/>
              </a:spcBef>
              <a:defRPr sz="1200">
                <a:solidFill>
                  <a:schemeClr val="tx1"/>
                </a:solidFill>
                <a:latin typeface="Times New Roman" pitchFamily="18" charset="0"/>
              </a:defRPr>
            </a:lvl4pPr>
            <a:lvl5pPr marL="2057400" indent="-228600" defTabSz="920750" eaLnBrk="0" hangingPunct="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1918640-AE7D-416A-A01E-79A019889316}" type="slidenum">
              <a:rPr lang="es-ES_tradnl" altLang="es-ES_tradnl" smtClean="0">
                <a:latin typeface="Times"/>
              </a:rPr>
              <a:pPr>
                <a:spcBef>
                  <a:spcPct val="0"/>
                </a:spcBef>
              </a:pPr>
              <a:t>1</a:t>
            </a:fld>
            <a:endParaRPr lang="es-ES_tradnl" altLang="es-ES_tradnl" smtClean="0">
              <a:latin typeface="Times"/>
            </a:endParaRPr>
          </a:p>
        </p:txBody>
      </p:sp>
      <p:sp>
        <p:nvSpPr>
          <p:cNvPr id="57347" name="Rectangle 7"/>
          <p:cNvSpPr txBox="1">
            <a:spLocks noGrp="1" noChangeArrowheads="1"/>
          </p:cNvSpPr>
          <p:nvPr/>
        </p:nvSpPr>
        <p:spPr bwMode="auto">
          <a:xfrm>
            <a:off x="5619750" y="6388100"/>
            <a:ext cx="42989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23" tIns="46011" rIns="92023" bIns="46011" anchor="b"/>
          <a:lstStyle>
            <a:lvl1pPr defTabSz="920750" eaLnBrk="0" hangingPunct="0">
              <a:spcBef>
                <a:spcPct val="30000"/>
              </a:spcBef>
              <a:defRPr sz="1200">
                <a:solidFill>
                  <a:schemeClr val="tx1"/>
                </a:solidFill>
                <a:latin typeface="Times New Roman" pitchFamily="18" charset="0"/>
              </a:defRPr>
            </a:lvl1pPr>
            <a:lvl2pPr marL="742950" indent="-285750" defTabSz="920750" eaLnBrk="0" hangingPunct="0">
              <a:spcBef>
                <a:spcPct val="30000"/>
              </a:spcBef>
              <a:defRPr sz="1200">
                <a:solidFill>
                  <a:schemeClr val="tx1"/>
                </a:solidFill>
                <a:latin typeface="Times New Roman" pitchFamily="18" charset="0"/>
              </a:defRPr>
            </a:lvl2pPr>
            <a:lvl3pPr marL="1143000" indent="-228600" defTabSz="920750" eaLnBrk="0" hangingPunct="0">
              <a:spcBef>
                <a:spcPct val="30000"/>
              </a:spcBef>
              <a:defRPr sz="1200">
                <a:solidFill>
                  <a:schemeClr val="tx1"/>
                </a:solidFill>
                <a:latin typeface="Times New Roman" pitchFamily="18" charset="0"/>
              </a:defRPr>
            </a:lvl3pPr>
            <a:lvl4pPr marL="1600200" indent="-228600" defTabSz="920750" eaLnBrk="0" hangingPunct="0">
              <a:spcBef>
                <a:spcPct val="30000"/>
              </a:spcBef>
              <a:defRPr sz="1200">
                <a:solidFill>
                  <a:schemeClr val="tx1"/>
                </a:solidFill>
                <a:latin typeface="Times New Roman" pitchFamily="18" charset="0"/>
              </a:defRPr>
            </a:lvl4pPr>
            <a:lvl5pPr marL="2057400" indent="-228600" defTabSz="920750" eaLnBrk="0" hangingPunct="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FB4D5C2-543B-4412-9C0E-D32A8EC4A006}" type="slidenum">
              <a:rPr lang="es-ES_tradnl" altLang="es-ES_tradnl" b="0">
                <a:latin typeface="Times"/>
              </a:rPr>
              <a:pPr algn="r" eaLnBrk="1" hangingPunct="1">
                <a:spcBef>
                  <a:spcPct val="0"/>
                </a:spcBef>
              </a:pPr>
              <a:t>1</a:t>
            </a:fld>
            <a:endParaRPr lang="es-ES_tradnl" altLang="es-ES_tradnl" b="0">
              <a:latin typeface="Times"/>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23" tIns="46011" rIns="92023" bIns="46011"/>
          <a:lstStyle/>
          <a:p>
            <a:endParaRPr lang="es-ES_tradnl" altLang="es-ES" smtClean="0"/>
          </a:p>
        </p:txBody>
      </p:sp>
    </p:spTree>
    <p:extLst>
      <p:ext uri="{BB962C8B-B14F-4D97-AF65-F5344CB8AC3E}">
        <p14:creationId xmlns:p14="http://schemas.microsoft.com/office/powerpoint/2010/main" val="1383836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a:t>
            </a:fld>
            <a:endParaRPr lang="en-US"/>
          </a:p>
        </p:txBody>
      </p:sp>
    </p:spTree>
    <p:extLst>
      <p:ext uri="{BB962C8B-B14F-4D97-AF65-F5344CB8AC3E}">
        <p14:creationId xmlns:p14="http://schemas.microsoft.com/office/powerpoint/2010/main" val="3530366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87946-F38A-442D-8B4B-7C33473CC735}" type="slidenum">
              <a:rPr lang="en-US" smtClean="0"/>
              <a:t>16</a:t>
            </a:fld>
            <a:endParaRPr lang="en-US"/>
          </a:p>
        </p:txBody>
      </p:sp>
    </p:spTree>
    <p:extLst>
      <p:ext uri="{BB962C8B-B14F-4D97-AF65-F5344CB8AC3E}">
        <p14:creationId xmlns:p14="http://schemas.microsoft.com/office/powerpoint/2010/main" val="1148700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19</a:t>
            </a:fld>
            <a:endParaRPr lang="en-US"/>
          </a:p>
        </p:txBody>
      </p:sp>
    </p:spTree>
    <p:extLst>
      <p:ext uri="{BB962C8B-B14F-4D97-AF65-F5344CB8AC3E}">
        <p14:creationId xmlns:p14="http://schemas.microsoft.com/office/powerpoint/2010/main" val="3564626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20</a:t>
            </a:fld>
            <a:endParaRPr lang="en-US"/>
          </a:p>
        </p:txBody>
      </p:sp>
    </p:spTree>
    <p:extLst>
      <p:ext uri="{BB962C8B-B14F-4D97-AF65-F5344CB8AC3E}">
        <p14:creationId xmlns:p14="http://schemas.microsoft.com/office/powerpoint/2010/main" val="407170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21</a:t>
            </a:fld>
            <a:endParaRPr lang="en-US"/>
          </a:p>
        </p:txBody>
      </p:sp>
    </p:spTree>
    <p:extLst>
      <p:ext uri="{BB962C8B-B14F-4D97-AF65-F5344CB8AC3E}">
        <p14:creationId xmlns:p14="http://schemas.microsoft.com/office/powerpoint/2010/main" val="1177351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22</a:t>
            </a:fld>
            <a:endParaRPr lang="en-US"/>
          </a:p>
        </p:txBody>
      </p:sp>
    </p:spTree>
    <p:extLst>
      <p:ext uri="{BB962C8B-B14F-4D97-AF65-F5344CB8AC3E}">
        <p14:creationId xmlns:p14="http://schemas.microsoft.com/office/powerpoint/2010/main" val="1866639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23</a:t>
            </a:fld>
            <a:endParaRPr lang="en-US"/>
          </a:p>
        </p:txBody>
      </p:sp>
    </p:spTree>
    <p:extLst>
      <p:ext uri="{BB962C8B-B14F-4D97-AF65-F5344CB8AC3E}">
        <p14:creationId xmlns:p14="http://schemas.microsoft.com/office/powerpoint/2010/main" val="2766998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24</a:t>
            </a:fld>
            <a:endParaRPr lang="en-US"/>
          </a:p>
        </p:txBody>
      </p:sp>
    </p:spTree>
    <p:extLst>
      <p:ext uri="{BB962C8B-B14F-4D97-AF65-F5344CB8AC3E}">
        <p14:creationId xmlns:p14="http://schemas.microsoft.com/office/powerpoint/2010/main" val="1459145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25</a:t>
            </a:fld>
            <a:endParaRPr lang="en-US"/>
          </a:p>
        </p:txBody>
      </p:sp>
    </p:spTree>
    <p:extLst>
      <p:ext uri="{BB962C8B-B14F-4D97-AF65-F5344CB8AC3E}">
        <p14:creationId xmlns:p14="http://schemas.microsoft.com/office/powerpoint/2010/main" val="733331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26</a:t>
            </a:fld>
            <a:endParaRPr lang="en-US"/>
          </a:p>
        </p:txBody>
      </p:sp>
    </p:spTree>
    <p:extLst>
      <p:ext uri="{BB962C8B-B14F-4D97-AF65-F5344CB8AC3E}">
        <p14:creationId xmlns:p14="http://schemas.microsoft.com/office/powerpoint/2010/main" val="3999700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a:t>
            </a:fld>
            <a:endParaRPr lang="en-US"/>
          </a:p>
        </p:txBody>
      </p:sp>
    </p:spTree>
    <p:extLst>
      <p:ext uri="{BB962C8B-B14F-4D97-AF65-F5344CB8AC3E}">
        <p14:creationId xmlns:p14="http://schemas.microsoft.com/office/powerpoint/2010/main" val="1839956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27</a:t>
            </a:fld>
            <a:endParaRPr lang="en-US"/>
          </a:p>
        </p:txBody>
      </p:sp>
    </p:spTree>
    <p:extLst>
      <p:ext uri="{BB962C8B-B14F-4D97-AF65-F5344CB8AC3E}">
        <p14:creationId xmlns:p14="http://schemas.microsoft.com/office/powerpoint/2010/main" val="3180207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28</a:t>
            </a:fld>
            <a:endParaRPr lang="en-US"/>
          </a:p>
        </p:txBody>
      </p:sp>
    </p:spTree>
    <p:extLst>
      <p:ext uri="{BB962C8B-B14F-4D97-AF65-F5344CB8AC3E}">
        <p14:creationId xmlns:p14="http://schemas.microsoft.com/office/powerpoint/2010/main" val="2015627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29</a:t>
            </a:fld>
            <a:endParaRPr lang="en-US"/>
          </a:p>
        </p:txBody>
      </p:sp>
    </p:spTree>
    <p:extLst>
      <p:ext uri="{BB962C8B-B14F-4D97-AF65-F5344CB8AC3E}">
        <p14:creationId xmlns:p14="http://schemas.microsoft.com/office/powerpoint/2010/main" val="219403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a:t>
            </a:fld>
            <a:endParaRPr lang="en-US"/>
          </a:p>
        </p:txBody>
      </p:sp>
    </p:spTree>
    <p:extLst>
      <p:ext uri="{BB962C8B-B14F-4D97-AF65-F5344CB8AC3E}">
        <p14:creationId xmlns:p14="http://schemas.microsoft.com/office/powerpoint/2010/main" val="367792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a:t>
            </a:fld>
            <a:endParaRPr lang="en-US"/>
          </a:p>
        </p:txBody>
      </p:sp>
    </p:spTree>
    <p:extLst>
      <p:ext uri="{BB962C8B-B14F-4D97-AF65-F5344CB8AC3E}">
        <p14:creationId xmlns:p14="http://schemas.microsoft.com/office/powerpoint/2010/main" val="212523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a:t>
            </a:fld>
            <a:endParaRPr lang="en-US"/>
          </a:p>
        </p:txBody>
      </p:sp>
    </p:spTree>
    <p:extLst>
      <p:ext uri="{BB962C8B-B14F-4D97-AF65-F5344CB8AC3E}">
        <p14:creationId xmlns:p14="http://schemas.microsoft.com/office/powerpoint/2010/main" val="335943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a:t>
            </a:fld>
            <a:endParaRPr lang="en-US"/>
          </a:p>
        </p:txBody>
      </p:sp>
    </p:spTree>
    <p:extLst>
      <p:ext uri="{BB962C8B-B14F-4D97-AF65-F5344CB8AC3E}">
        <p14:creationId xmlns:p14="http://schemas.microsoft.com/office/powerpoint/2010/main" val="3952447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a:t>
            </a:fld>
            <a:endParaRPr lang="en-US"/>
          </a:p>
        </p:txBody>
      </p:sp>
    </p:spTree>
    <p:extLst>
      <p:ext uri="{BB962C8B-B14F-4D97-AF65-F5344CB8AC3E}">
        <p14:creationId xmlns:p14="http://schemas.microsoft.com/office/powerpoint/2010/main" val="220517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a:t>
            </a:fld>
            <a:endParaRPr lang="en-US"/>
          </a:p>
        </p:txBody>
      </p:sp>
    </p:spTree>
    <p:extLst>
      <p:ext uri="{BB962C8B-B14F-4D97-AF65-F5344CB8AC3E}">
        <p14:creationId xmlns:p14="http://schemas.microsoft.com/office/powerpoint/2010/main" val="118220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a:t>
            </a:fld>
            <a:endParaRPr lang="en-US"/>
          </a:p>
        </p:txBody>
      </p:sp>
    </p:spTree>
    <p:extLst>
      <p:ext uri="{BB962C8B-B14F-4D97-AF65-F5344CB8AC3E}">
        <p14:creationId xmlns:p14="http://schemas.microsoft.com/office/powerpoint/2010/main" val="545098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3" name="Rounded Rectangle 12"/>
          <p:cNvSpPr/>
          <p:nvPr userDrawn="1"/>
        </p:nvSpPr>
        <p:spPr>
          <a:xfrm>
            <a:off x="-410316" y="245774"/>
            <a:ext cx="654392" cy="298739"/>
          </a:xfrm>
          <a:prstGeom prst="roundRect">
            <a:avLst>
              <a:gd name="adj" fmla="val 50000"/>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10"/>
          <p:cNvSpPr>
            <a:spLocks noGrp="1"/>
          </p:cNvSpPr>
          <p:nvPr>
            <p:ph type="body" sz="quarter" idx="13" hasCustomPrompt="1"/>
          </p:nvPr>
        </p:nvSpPr>
        <p:spPr>
          <a:xfrm>
            <a:off x="333375" y="270249"/>
            <a:ext cx="10905239" cy="444500"/>
          </a:xfrm>
        </p:spPr>
        <p:txBody>
          <a:bodyPr lIns="0" tIns="0" rIns="0" bIns="0">
            <a:normAutofit/>
          </a:bodyPr>
          <a:lstStyle>
            <a:lvl1pPr marL="0" indent="0">
              <a:buNone/>
              <a:defRPr sz="2000">
                <a:solidFill>
                  <a:srgbClr val="0099CC"/>
                </a:solidFill>
                <a:latin typeface="Lato" panose="020F0502020204030203" pitchFamily="34" charset="0"/>
              </a:defRPr>
            </a:lvl1pPr>
          </a:lstStyle>
          <a:p>
            <a:pPr lvl="0"/>
            <a:r>
              <a:rPr lang="es-ES" dirty="0" smtClean="0"/>
              <a:t>Título</a:t>
            </a:r>
            <a:endParaRPr lang="id-ID" dirty="0"/>
          </a:p>
        </p:txBody>
      </p:sp>
      <p:sp>
        <p:nvSpPr>
          <p:cNvPr id="10" name="Rounded Rectangle 9"/>
          <p:cNvSpPr/>
          <p:nvPr userDrawn="1"/>
        </p:nvSpPr>
        <p:spPr>
          <a:xfrm>
            <a:off x="11598564" y="6468774"/>
            <a:ext cx="431078" cy="29873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15" name="Slide Number Placeholder 5"/>
          <p:cNvSpPr>
            <a:spLocks noGrp="1"/>
          </p:cNvSpPr>
          <p:nvPr>
            <p:ph type="sldNum" sz="quarter" idx="12"/>
          </p:nvPr>
        </p:nvSpPr>
        <p:spPr>
          <a:xfrm>
            <a:off x="11598564" y="6423460"/>
            <a:ext cx="431078" cy="389083"/>
          </a:xfrm>
        </p:spPr>
        <p:txBody>
          <a:bodyPr lIns="0" tIns="0" rIns="0" bIns="0"/>
          <a:lstStyle>
            <a:lvl1pPr algn="ctr">
              <a:defRPr sz="1000">
                <a:solidFill>
                  <a:schemeClr val="bg1">
                    <a:lumMod val="50000"/>
                  </a:schemeClr>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hasCustomPrompt="1"/>
          </p:nvPr>
        </p:nvSpPr>
        <p:spPr>
          <a:xfrm>
            <a:off x="333375" y="663433"/>
            <a:ext cx="10905239" cy="280985"/>
          </a:xfrm>
        </p:spPr>
        <p:txBody>
          <a:bodyPr lIns="0" tIns="0" rIns="0" bIns="0">
            <a:normAutofit/>
          </a:bodyPr>
          <a:lstStyle>
            <a:lvl1pPr marL="0" indent="0">
              <a:buNone/>
              <a:defRPr sz="1000">
                <a:solidFill>
                  <a:schemeClr val="bg1">
                    <a:lumMod val="50000"/>
                  </a:schemeClr>
                </a:solidFill>
                <a:latin typeface="+mn-lt"/>
              </a:defRPr>
            </a:lvl1pPr>
          </a:lstStyle>
          <a:p>
            <a:pPr lvl="0"/>
            <a:r>
              <a:rPr lang="es-ES" dirty="0" smtClean="0"/>
              <a:t>Introducción al </a:t>
            </a:r>
            <a:r>
              <a:rPr lang="es-ES" dirty="0" err="1" smtClean="0"/>
              <a:t>blockchain</a:t>
            </a:r>
            <a:endParaRPr lang="id-ID" dirty="0"/>
          </a:p>
        </p:txBody>
      </p:sp>
      <p:sp>
        <p:nvSpPr>
          <p:cNvPr id="8" name="Line 9"/>
          <p:cNvSpPr>
            <a:spLocks noChangeShapeType="1"/>
          </p:cNvSpPr>
          <p:nvPr userDrawn="1"/>
        </p:nvSpPr>
        <p:spPr bwMode="auto">
          <a:xfrm>
            <a:off x="0" y="1041400"/>
            <a:ext cx="12192000" cy="0"/>
          </a:xfrm>
          <a:prstGeom prst="line">
            <a:avLst/>
          </a:prstGeom>
          <a:noFill/>
          <a:ln w="6350">
            <a:solidFill>
              <a:srgbClr val="0099CC"/>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pic>
        <p:nvPicPr>
          <p:cNvPr id="9" name="Picture 8" descr="SIMBBSC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81574" y="116540"/>
            <a:ext cx="70008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4344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458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2" name="Picture Placeholder 4"/>
          <p:cNvSpPr>
            <a:spLocks noGrp="1"/>
          </p:cNvSpPr>
          <p:nvPr>
            <p:ph type="pic" sz="quarter" idx="15"/>
          </p:nvPr>
        </p:nvSpPr>
        <p:spPr>
          <a:xfrm>
            <a:off x="3035237" y="938831"/>
            <a:ext cx="2469364" cy="1481328"/>
          </a:xfrm>
        </p:spPr>
        <p:txBody>
          <a:bodyPr anchor="ctr"/>
          <a:lstStyle>
            <a:lvl1pPr marL="0" indent="0" algn="ctr">
              <a:buNone/>
              <a:defRPr/>
            </a:lvl1pPr>
          </a:lstStyle>
          <a:p>
            <a:endParaRPr lang="id-ID"/>
          </a:p>
        </p:txBody>
      </p:sp>
    </p:spTree>
    <p:extLst>
      <p:ext uri="{BB962C8B-B14F-4D97-AF65-F5344CB8AC3E}">
        <p14:creationId xmlns:p14="http://schemas.microsoft.com/office/powerpoint/2010/main" val="16590255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2" name="Picture Placeholder 4"/>
          <p:cNvSpPr>
            <a:spLocks noGrp="1"/>
          </p:cNvSpPr>
          <p:nvPr>
            <p:ph type="pic" sz="quarter" idx="15"/>
          </p:nvPr>
        </p:nvSpPr>
        <p:spPr>
          <a:xfrm>
            <a:off x="6830083" y="810816"/>
            <a:ext cx="2469364" cy="1481328"/>
          </a:xfrm>
        </p:spPr>
        <p:txBody>
          <a:bodyPr anchor="ctr"/>
          <a:lstStyle>
            <a:lvl1pPr marL="0" indent="0" algn="ctr">
              <a:buNone/>
              <a:defRPr/>
            </a:lvl1pPr>
          </a:lstStyle>
          <a:p>
            <a:endParaRPr lang="id-ID"/>
          </a:p>
        </p:txBody>
      </p:sp>
    </p:spTree>
    <p:extLst>
      <p:ext uri="{BB962C8B-B14F-4D97-AF65-F5344CB8AC3E}">
        <p14:creationId xmlns:p14="http://schemas.microsoft.com/office/powerpoint/2010/main" val="732116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7909317" y="1698005"/>
            <a:ext cx="2469365" cy="1840723"/>
          </a:xfrm>
        </p:spPr>
        <p:txBody>
          <a:bodyPr anchor="ctr"/>
          <a:lstStyle>
            <a:lvl1pPr marL="0" indent="0" algn="ctr">
              <a:buNone/>
              <a:defRPr/>
            </a:lvl1pPr>
          </a:lstStyle>
          <a:p>
            <a:endParaRPr lang="id-ID"/>
          </a:p>
        </p:txBody>
      </p:sp>
      <p:sp>
        <p:nvSpPr>
          <p:cNvPr id="3" name="Picture Placeholder 4"/>
          <p:cNvSpPr>
            <a:spLocks noGrp="1"/>
          </p:cNvSpPr>
          <p:nvPr>
            <p:ph type="pic" sz="quarter" idx="15"/>
          </p:nvPr>
        </p:nvSpPr>
        <p:spPr>
          <a:xfrm>
            <a:off x="1813318" y="1698005"/>
            <a:ext cx="2469365" cy="1840723"/>
          </a:xfrm>
        </p:spPr>
        <p:txBody>
          <a:bodyPr anchor="ctr"/>
          <a:lstStyle>
            <a:lvl1pPr marL="0" indent="0" algn="ctr">
              <a:buNone/>
              <a:defRPr/>
            </a:lvl1pPr>
          </a:lstStyle>
          <a:p>
            <a:endParaRPr lang="id-ID"/>
          </a:p>
        </p:txBody>
      </p:sp>
    </p:spTree>
    <p:extLst>
      <p:ext uri="{BB962C8B-B14F-4D97-AF65-F5344CB8AC3E}">
        <p14:creationId xmlns:p14="http://schemas.microsoft.com/office/powerpoint/2010/main" val="26263869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2"/>
          <p:cNvSpPr>
            <a:spLocks noGrp="1"/>
          </p:cNvSpPr>
          <p:nvPr>
            <p:ph type="pic" sz="quarter" idx="15"/>
          </p:nvPr>
        </p:nvSpPr>
        <p:spPr>
          <a:xfrm>
            <a:off x="0" y="0"/>
            <a:ext cx="6096000" cy="6858000"/>
          </a:xfrm>
        </p:spPr>
        <p:txBody>
          <a:bodyPr/>
          <a:lstStyle/>
          <a:p>
            <a:endParaRPr lang="id-ID"/>
          </a:p>
        </p:txBody>
      </p:sp>
      <p:sp>
        <p:nvSpPr>
          <p:cNvPr id="5" name="Picture Placeholder 2"/>
          <p:cNvSpPr>
            <a:spLocks noGrp="1"/>
          </p:cNvSpPr>
          <p:nvPr>
            <p:ph type="pic" sz="quarter" idx="16"/>
          </p:nvPr>
        </p:nvSpPr>
        <p:spPr>
          <a:xfrm>
            <a:off x="6096000" y="0"/>
            <a:ext cx="6096000" cy="6858000"/>
          </a:xfrm>
        </p:spPr>
        <p:txBody>
          <a:bodyPr/>
          <a:lstStyle/>
          <a:p>
            <a:endParaRPr lang="id-ID"/>
          </a:p>
        </p:txBody>
      </p:sp>
    </p:spTree>
    <p:extLst>
      <p:ext uri="{BB962C8B-B14F-4D97-AF65-F5344CB8AC3E}">
        <p14:creationId xmlns:p14="http://schemas.microsoft.com/office/powerpoint/2010/main" val="32165948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Text Placeholder 10"/>
          <p:cNvSpPr>
            <a:spLocks noGrp="1"/>
          </p:cNvSpPr>
          <p:nvPr>
            <p:ph type="body" sz="quarter" idx="13"/>
          </p:nvPr>
        </p:nvSpPr>
        <p:spPr>
          <a:xfrm>
            <a:off x="333375" y="397249"/>
            <a:ext cx="10905239" cy="444500"/>
          </a:xfrm>
        </p:spPr>
        <p:txBody>
          <a:bodyPr lIns="0" tIns="0" rIns="0" bIns="0">
            <a:normAutofit/>
          </a:bodyPr>
          <a:lstStyle>
            <a:lvl1pPr marL="0" indent="0">
              <a:buNone/>
              <a:defRPr sz="2000">
                <a:solidFill>
                  <a:schemeClr val="tx1">
                    <a:lumMod val="65000"/>
                    <a:lumOff val="35000"/>
                  </a:schemeClr>
                </a:solidFill>
                <a:latin typeface="Lato" panose="020F0502020204030203" pitchFamily="34" charset="0"/>
              </a:defRPr>
            </a:lvl1pPr>
          </a:lstStyle>
          <a:p>
            <a:pPr lvl="0"/>
            <a:endParaRPr lang="id-ID" dirty="0"/>
          </a:p>
        </p:txBody>
      </p:sp>
      <p:sp>
        <p:nvSpPr>
          <p:cNvPr id="15" name="Rounded Rectangle 14"/>
          <p:cNvSpPr/>
          <p:nvPr userDrawn="1"/>
        </p:nvSpPr>
        <p:spPr>
          <a:xfrm>
            <a:off x="11471564" y="372774"/>
            <a:ext cx="431078" cy="29873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16" name="Slide Number Placeholder 5"/>
          <p:cNvSpPr>
            <a:spLocks noGrp="1"/>
          </p:cNvSpPr>
          <p:nvPr>
            <p:ph type="sldNum" sz="quarter" idx="12"/>
          </p:nvPr>
        </p:nvSpPr>
        <p:spPr>
          <a:xfrm>
            <a:off x="11471564" y="327460"/>
            <a:ext cx="431078" cy="389083"/>
          </a:xfrm>
        </p:spPr>
        <p:txBody>
          <a:bodyPr lIns="0" tIns="0" rIns="0" bIns="0"/>
          <a:lstStyle>
            <a:lvl1pPr algn="ctr">
              <a:defRPr sz="1000">
                <a:solidFill>
                  <a:schemeClr val="bg1">
                    <a:lumMod val="50000"/>
                  </a:schemeClr>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p:nvPr>
        </p:nvSpPr>
        <p:spPr>
          <a:xfrm>
            <a:off x="333375" y="790433"/>
            <a:ext cx="10905239" cy="280985"/>
          </a:xfrm>
        </p:spPr>
        <p:txBody>
          <a:bodyPr lIns="0" tIns="0" rIns="0" bIns="0">
            <a:normAutofit/>
          </a:bodyPr>
          <a:lstStyle>
            <a:lvl1pPr marL="0" indent="0">
              <a:buNone/>
              <a:defRPr sz="1000">
                <a:solidFill>
                  <a:schemeClr val="bg1">
                    <a:lumMod val="50000"/>
                  </a:schemeClr>
                </a:solidFill>
                <a:latin typeface="+mn-lt"/>
              </a:defRPr>
            </a:lvl1pPr>
          </a:lstStyle>
          <a:p>
            <a:pPr lvl="0"/>
            <a:endParaRPr lang="id-ID" dirty="0"/>
          </a:p>
        </p:txBody>
      </p:sp>
      <p:sp>
        <p:nvSpPr>
          <p:cNvPr id="9" name="Rounded Rectangle 8"/>
          <p:cNvSpPr/>
          <p:nvPr userDrawn="1"/>
        </p:nvSpPr>
        <p:spPr>
          <a:xfrm>
            <a:off x="-410316" y="372774"/>
            <a:ext cx="654392" cy="298739"/>
          </a:xfrm>
          <a:prstGeom prst="roundRect">
            <a:avLst>
              <a:gd name="adj" fmla="val 50000"/>
            </a:avLst>
          </a:prstGeom>
          <a:solidFill>
            <a:srgbClr val="F2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icture Placeholder 17"/>
          <p:cNvSpPr>
            <a:spLocks noGrp="1"/>
          </p:cNvSpPr>
          <p:nvPr>
            <p:ph type="pic" sz="quarter" idx="15"/>
          </p:nvPr>
        </p:nvSpPr>
        <p:spPr>
          <a:xfrm>
            <a:off x="4648581" y="1600200"/>
            <a:ext cx="1216025" cy="1216025"/>
          </a:xfrm>
          <a:prstGeom prst="ellipse">
            <a:avLst/>
          </a:prstGeom>
          <a:ln w="38100">
            <a:solidFill>
              <a:srgbClr val="7C95A5"/>
            </a:solidFill>
          </a:ln>
        </p:spPr>
        <p:txBody>
          <a:bodyPr>
            <a:normAutofit/>
          </a:bodyPr>
          <a:lstStyle>
            <a:lvl1pPr marL="0" indent="0">
              <a:buNone/>
              <a:defRPr sz="1400"/>
            </a:lvl1pPr>
          </a:lstStyle>
          <a:p>
            <a:endParaRPr lang="id-ID"/>
          </a:p>
        </p:txBody>
      </p:sp>
    </p:spTree>
    <p:extLst>
      <p:ext uri="{BB962C8B-B14F-4D97-AF65-F5344CB8AC3E}">
        <p14:creationId xmlns:p14="http://schemas.microsoft.com/office/powerpoint/2010/main" val="38502634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33375" y="397249"/>
            <a:ext cx="10905239" cy="444500"/>
          </a:xfrm>
        </p:spPr>
        <p:txBody>
          <a:bodyPr lIns="0" tIns="0" rIns="0" bIns="0">
            <a:normAutofit/>
          </a:bodyPr>
          <a:lstStyle>
            <a:lvl1pPr marL="0" indent="0">
              <a:buNone/>
              <a:defRPr sz="2000">
                <a:solidFill>
                  <a:schemeClr val="bg1"/>
                </a:solidFill>
                <a:latin typeface="Lato" panose="020F0502020204030203" pitchFamily="34" charset="0"/>
              </a:defRPr>
            </a:lvl1pPr>
          </a:lstStyle>
          <a:p>
            <a:pPr lvl="0"/>
            <a:endParaRPr lang="id-ID" dirty="0"/>
          </a:p>
        </p:txBody>
      </p:sp>
      <p:sp>
        <p:nvSpPr>
          <p:cNvPr id="6" name="Slide Number Placeholder 5"/>
          <p:cNvSpPr>
            <a:spLocks noGrp="1"/>
          </p:cNvSpPr>
          <p:nvPr>
            <p:ph type="sldNum" sz="quarter" idx="12"/>
          </p:nvPr>
        </p:nvSpPr>
        <p:spPr>
          <a:xfrm>
            <a:off x="11471564" y="327460"/>
            <a:ext cx="431078" cy="389083"/>
          </a:xfrm>
        </p:spPr>
        <p:txBody>
          <a:bodyPr lIns="0" tIns="0" rIns="0" bIns="0"/>
          <a:lstStyle>
            <a:lvl1pPr algn="ctr">
              <a:defRPr sz="1000">
                <a:solidFill>
                  <a:srgbClr val="F23B48"/>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p:nvPr>
        </p:nvSpPr>
        <p:spPr>
          <a:xfrm>
            <a:off x="333375" y="790433"/>
            <a:ext cx="10905239" cy="280985"/>
          </a:xfrm>
        </p:spPr>
        <p:txBody>
          <a:bodyPr lIns="0" tIns="0" rIns="0" bIns="0">
            <a:normAutofit/>
          </a:bodyPr>
          <a:lstStyle>
            <a:lvl1pPr marL="0" indent="0">
              <a:buNone/>
              <a:defRPr sz="1000">
                <a:solidFill>
                  <a:schemeClr val="bg1"/>
                </a:solidFill>
                <a:latin typeface="+mn-lt"/>
              </a:defRPr>
            </a:lvl1pPr>
          </a:lstStyle>
          <a:p>
            <a:pPr lvl="0"/>
            <a:endParaRPr lang="id-ID" dirty="0"/>
          </a:p>
        </p:txBody>
      </p:sp>
    </p:spTree>
    <p:extLst>
      <p:ext uri="{BB962C8B-B14F-4D97-AF65-F5344CB8AC3E}">
        <p14:creationId xmlns:p14="http://schemas.microsoft.com/office/powerpoint/2010/main" val="359914325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1749415" y="1691309"/>
            <a:ext cx="4320000" cy="4319999"/>
          </a:xfrm>
        </p:spPr>
        <p:txBody>
          <a:bodyPr anchor="ctr"/>
          <a:lstStyle>
            <a:lvl1pPr marL="0" indent="0" algn="ctr">
              <a:buNone/>
              <a:defRPr/>
            </a:lvl1pPr>
          </a:lstStyle>
          <a:p>
            <a:endParaRPr lang="id-ID"/>
          </a:p>
        </p:txBody>
      </p:sp>
      <p:sp>
        <p:nvSpPr>
          <p:cNvPr id="8" name="Text Placeholder 10"/>
          <p:cNvSpPr>
            <a:spLocks noGrp="1"/>
          </p:cNvSpPr>
          <p:nvPr>
            <p:ph type="body" sz="quarter" idx="13"/>
          </p:nvPr>
        </p:nvSpPr>
        <p:spPr>
          <a:xfrm>
            <a:off x="333375" y="397249"/>
            <a:ext cx="10905239" cy="444500"/>
          </a:xfrm>
        </p:spPr>
        <p:txBody>
          <a:bodyPr lIns="0" tIns="0" rIns="0" bIns="0">
            <a:normAutofit/>
          </a:bodyPr>
          <a:lstStyle>
            <a:lvl1pPr marL="0" indent="0">
              <a:buNone/>
              <a:defRPr sz="2000">
                <a:solidFill>
                  <a:schemeClr val="tx1">
                    <a:lumMod val="65000"/>
                    <a:lumOff val="35000"/>
                  </a:schemeClr>
                </a:solidFill>
                <a:latin typeface="Lato" panose="020F0502020204030203" pitchFamily="34" charset="0"/>
              </a:defRPr>
            </a:lvl1pPr>
          </a:lstStyle>
          <a:p>
            <a:pPr lvl="0"/>
            <a:endParaRPr lang="id-ID" dirty="0"/>
          </a:p>
        </p:txBody>
      </p:sp>
      <p:sp>
        <p:nvSpPr>
          <p:cNvPr id="15" name="Rounded Rectangle 14"/>
          <p:cNvSpPr/>
          <p:nvPr userDrawn="1"/>
        </p:nvSpPr>
        <p:spPr>
          <a:xfrm>
            <a:off x="11471564" y="372774"/>
            <a:ext cx="431078" cy="29873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16" name="Slide Number Placeholder 5"/>
          <p:cNvSpPr>
            <a:spLocks noGrp="1"/>
          </p:cNvSpPr>
          <p:nvPr>
            <p:ph type="sldNum" sz="quarter" idx="12"/>
          </p:nvPr>
        </p:nvSpPr>
        <p:spPr>
          <a:xfrm>
            <a:off x="11471564" y="327460"/>
            <a:ext cx="431078" cy="389083"/>
          </a:xfrm>
        </p:spPr>
        <p:txBody>
          <a:bodyPr lIns="0" tIns="0" rIns="0" bIns="0"/>
          <a:lstStyle>
            <a:lvl1pPr algn="ctr">
              <a:defRPr sz="1000">
                <a:solidFill>
                  <a:schemeClr val="bg1">
                    <a:lumMod val="50000"/>
                  </a:schemeClr>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p:nvPr>
        </p:nvSpPr>
        <p:spPr>
          <a:xfrm>
            <a:off x="333375" y="790433"/>
            <a:ext cx="10905239" cy="280985"/>
          </a:xfrm>
        </p:spPr>
        <p:txBody>
          <a:bodyPr lIns="0" tIns="0" rIns="0" bIns="0">
            <a:normAutofit/>
          </a:bodyPr>
          <a:lstStyle>
            <a:lvl1pPr marL="0" indent="0">
              <a:buNone/>
              <a:defRPr sz="1000">
                <a:solidFill>
                  <a:schemeClr val="bg1">
                    <a:lumMod val="50000"/>
                  </a:schemeClr>
                </a:solidFill>
                <a:latin typeface="+mn-lt"/>
              </a:defRPr>
            </a:lvl1pPr>
          </a:lstStyle>
          <a:p>
            <a:pPr lvl="0"/>
            <a:endParaRPr lang="id-ID" dirty="0"/>
          </a:p>
        </p:txBody>
      </p:sp>
      <p:sp>
        <p:nvSpPr>
          <p:cNvPr id="10" name="Rounded Rectangle 9"/>
          <p:cNvSpPr/>
          <p:nvPr userDrawn="1"/>
        </p:nvSpPr>
        <p:spPr>
          <a:xfrm>
            <a:off x="-410316" y="372774"/>
            <a:ext cx="654392" cy="298739"/>
          </a:xfrm>
          <a:prstGeom prst="roundRect">
            <a:avLst>
              <a:gd name="adj" fmla="val 50000"/>
            </a:avLst>
          </a:prstGeom>
          <a:solidFill>
            <a:srgbClr val="F2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2330027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89356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FCEE2C88-6C8F-484D-AF69-578F576B1F44}" type="slidenum">
              <a:rPr lang="en-US" smtClean="0"/>
              <a:pPr/>
              <a:t>‹Nº›</a:t>
            </a:fld>
            <a:endParaRPr lang="en-US"/>
          </a:p>
        </p:txBody>
      </p:sp>
      <p:sp>
        <p:nvSpPr>
          <p:cNvPr id="5" name="Text Box 14"/>
          <p:cNvSpPr txBox="1">
            <a:spLocks noChangeArrowheads="1"/>
          </p:cNvSpPr>
          <p:nvPr userDrawn="1"/>
        </p:nvSpPr>
        <p:spPr bwMode="auto">
          <a:xfrm>
            <a:off x="10286607" y="6597050"/>
            <a:ext cx="1905393" cy="276999"/>
          </a:xfrm>
          <a:prstGeom prst="rect">
            <a:avLst/>
          </a:prstGeom>
          <a:noFill/>
          <a:ln>
            <a:noFill/>
          </a:ln>
          <a:extLst/>
        </p:spPr>
        <p:txBody>
          <a:bodyPr wrap="none">
            <a:spAutoFit/>
          </a:bodyPr>
          <a:lstStyle>
            <a:lvl1pPr eaLnBrk="0" hangingPunct="0">
              <a:defRPr b="1">
                <a:solidFill>
                  <a:srgbClr val="002D73"/>
                </a:solidFill>
                <a:latin typeface="Franklin Gothic Book" pitchFamily="34" charset="0"/>
              </a:defRPr>
            </a:lvl1pPr>
            <a:lvl2pPr marL="742950" indent="-285750" eaLnBrk="0" hangingPunct="0">
              <a:defRPr b="1">
                <a:solidFill>
                  <a:srgbClr val="002D73"/>
                </a:solidFill>
                <a:latin typeface="Franklin Gothic Book" pitchFamily="34" charset="0"/>
              </a:defRPr>
            </a:lvl2pPr>
            <a:lvl3pPr marL="1143000" indent="-228600" eaLnBrk="0" hangingPunct="0">
              <a:defRPr b="1">
                <a:solidFill>
                  <a:srgbClr val="002D73"/>
                </a:solidFill>
                <a:latin typeface="Franklin Gothic Book" pitchFamily="34" charset="0"/>
              </a:defRPr>
            </a:lvl3pPr>
            <a:lvl4pPr marL="1600200" indent="-228600" eaLnBrk="0" hangingPunct="0">
              <a:defRPr b="1">
                <a:solidFill>
                  <a:srgbClr val="002D73"/>
                </a:solidFill>
                <a:latin typeface="Franklin Gothic Book" pitchFamily="34" charset="0"/>
              </a:defRPr>
            </a:lvl4pPr>
            <a:lvl5pPr marL="2057400" indent="-228600" eaLnBrk="0" hangingPunct="0">
              <a:defRPr b="1">
                <a:solidFill>
                  <a:srgbClr val="002D73"/>
                </a:solidFill>
                <a:latin typeface="Franklin Gothic Book" pitchFamily="34" charset="0"/>
              </a:defRPr>
            </a:lvl5pPr>
            <a:lvl6pPr marL="2514600" indent="-228600" eaLnBrk="0" fontAlgn="base" hangingPunct="0">
              <a:spcBef>
                <a:spcPct val="0"/>
              </a:spcBef>
              <a:spcAft>
                <a:spcPct val="0"/>
              </a:spcAft>
              <a:defRPr b="1">
                <a:solidFill>
                  <a:srgbClr val="002D73"/>
                </a:solidFill>
                <a:latin typeface="Franklin Gothic Book" pitchFamily="34" charset="0"/>
              </a:defRPr>
            </a:lvl6pPr>
            <a:lvl7pPr marL="2971800" indent="-228600" eaLnBrk="0" fontAlgn="base" hangingPunct="0">
              <a:spcBef>
                <a:spcPct val="0"/>
              </a:spcBef>
              <a:spcAft>
                <a:spcPct val="0"/>
              </a:spcAft>
              <a:defRPr b="1">
                <a:solidFill>
                  <a:srgbClr val="002D73"/>
                </a:solidFill>
                <a:latin typeface="Franklin Gothic Book" pitchFamily="34" charset="0"/>
              </a:defRPr>
            </a:lvl7pPr>
            <a:lvl8pPr marL="3429000" indent="-228600" eaLnBrk="0" fontAlgn="base" hangingPunct="0">
              <a:spcBef>
                <a:spcPct val="0"/>
              </a:spcBef>
              <a:spcAft>
                <a:spcPct val="0"/>
              </a:spcAft>
              <a:defRPr b="1">
                <a:solidFill>
                  <a:srgbClr val="002D73"/>
                </a:solidFill>
                <a:latin typeface="Franklin Gothic Book" pitchFamily="34" charset="0"/>
              </a:defRPr>
            </a:lvl8pPr>
            <a:lvl9pPr marL="3886200" indent="-228600" eaLnBrk="0" fontAlgn="base" hangingPunct="0">
              <a:spcBef>
                <a:spcPct val="0"/>
              </a:spcBef>
              <a:spcAft>
                <a:spcPct val="0"/>
              </a:spcAft>
              <a:defRPr b="1">
                <a:solidFill>
                  <a:srgbClr val="002D73"/>
                </a:solidFill>
                <a:latin typeface="Franklin Gothic Book" pitchFamily="34" charset="0"/>
              </a:defRPr>
            </a:lvl9pPr>
          </a:lstStyle>
          <a:p>
            <a:pPr algn="ctr">
              <a:defRPr/>
            </a:pPr>
            <a:r>
              <a:rPr lang="es-ES" sz="1200" b="0" dirty="0" smtClean="0">
                <a:solidFill>
                  <a:schemeClr val="bg1">
                    <a:lumMod val="50000"/>
                  </a:schemeClr>
                </a:solidFill>
              </a:rPr>
              <a:t>Salvador Casquero </a:t>
            </a:r>
            <a:r>
              <a:rPr lang="es-ES" sz="1200" b="0" dirty="0" err="1" smtClean="0">
                <a:solidFill>
                  <a:schemeClr val="bg1">
                    <a:lumMod val="50000"/>
                  </a:schemeClr>
                </a:solidFill>
              </a:rPr>
              <a:t>Algarra</a:t>
            </a:r>
            <a:endParaRPr lang="es-ES_tradnl" sz="1200" b="0" dirty="0" smtClean="0">
              <a:solidFill>
                <a:schemeClr val="bg1">
                  <a:lumMod val="50000"/>
                </a:schemeClr>
              </a:solidFill>
            </a:endParaRPr>
          </a:p>
        </p:txBody>
      </p:sp>
    </p:spTree>
    <p:extLst>
      <p:ext uri="{BB962C8B-B14F-4D97-AF65-F5344CB8AC3E}">
        <p14:creationId xmlns:p14="http://schemas.microsoft.com/office/powerpoint/2010/main" val="41487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2"/>
          <p:cNvSpPr>
            <a:spLocks noGrp="1"/>
          </p:cNvSpPr>
          <p:nvPr>
            <p:ph type="pic" sz="quarter" idx="22"/>
          </p:nvPr>
        </p:nvSpPr>
        <p:spPr>
          <a:xfrm>
            <a:off x="2807642" y="4874264"/>
            <a:ext cx="1896753" cy="1193072"/>
          </a:xfrm>
        </p:spPr>
        <p:txBody>
          <a:bodyPr anchor="t"/>
          <a:lstStyle>
            <a:lvl1pPr marL="0" indent="0" algn="ctr">
              <a:buNone/>
              <a:defRPr/>
            </a:lvl1pPr>
          </a:lstStyle>
          <a:p>
            <a:endParaRPr lang="id-ID"/>
          </a:p>
        </p:txBody>
      </p:sp>
      <p:sp>
        <p:nvSpPr>
          <p:cNvPr id="7" name="Text Placeholder 10"/>
          <p:cNvSpPr>
            <a:spLocks noGrp="1"/>
          </p:cNvSpPr>
          <p:nvPr>
            <p:ph type="body" sz="quarter" idx="13"/>
          </p:nvPr>
        </p:nvSpPr>
        <p:spPr>
          <a:xfrm>
            <a:off x="333375" y="397249"/>
            <a:ext cx="10905239" cy="444500"/>
          </a:xfrm>
        </p:spPr>
        <p:txBody>
          <a:bodyPr lIns="0" tIns="0" rIns="0" bIns="0">
            <a:normAutofit/>
          </a:bodyPr>
          <a:lstStyle>
            <a:lvl1pPr marL="0" indent="0">
              <a:buNone/>
              <a:defRPr sz="2000">
                <a:solidFill>
                  <a:schemeClr val="tx1">
                    <a:lumMod val="65000"/>
                    <a:lumOff val="35000"/>
                  </a:schemeClr>
                </a:solidFill>
                <a:latin typeface="Lato" panose="020F0502020204030203" pitchFamily="34" charset="0"/>
              </a:defRPr>
            </a:lvl1pPr>
          </a:lstStyle>
          <a:p>
            <a:pPr lvl="0"/>
            <a:endParaRPr lang="id-ID" dirty="0"/>
          </a:p>
        </p:txBody>
      </p:sp>
      <p:sp>
        <p:nvSpPr>
          <p:cNvPr id="10" name="Rounded Rectangle 9"/>
          <p:cNvSpPr/>
          <p:nvPr userDrawn="1"/>
        </p:nvSpPr>
        <p:spPr>
          <a:xfrm>
            <a:off x="11687103" y="6437908"/>
            <a:ext cx="431078" cy="29873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15" name="Slide Number Placeholder 5"/>
          <p:cNvSpPr>
            <a:spLocks noGrp="1"/>
          </p:cNvSpPr>
          <p:nvPr>
            <p:ph type="sldNum" sz="quarter" idx="12"/>
          </p:nvPr>
        </p:nvSpPr>
        <p:spPr>
          <a:xfrm>
            <a:off x="11687103" y="6370895"/>
            <a:ext cx="431078" cy="389083"/>
          </a:xfrm>
        </p:spPr>
        <p:txBody>
          <a:bodyPr lIns="0" tIns="0" rIns="0" bIns="0"/>
          <a:lstStyle>
            <a:lvl1pPr algn="ctr">
              <a:defRPr sz="1000">
                <a:solidFill>
                  <a:schemeClr val="bg1">
                    <a:lumMod val="50000"/>
                  </a:schemeClr>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p:nvPr>
        </p:nvSpPr>
        <p:spPr>
          <a:xfrm>
            <a:off x="333375" y="790433"/>
            <a:ext cx="10905239" cy="280985"/>
          </a:xfrm>
        </p:spPr>
        <p:txBody>
          <a:bodyPr lIns="0" tIns="0" rIns="0" bIns="0">
            <a:normAutofit/>
          </a:bodyPr>
          <a:lstStyle>
            <a:lvl1pPr marL="0" indent="0">
              <a:buNone/>
              <a:defRPr sz="1000">
                <a:solidFill>
                  <a:schemeClr val="bg1">
                    <a:lumMod val="50000"/>
                  </a:schemeClr>
                </a:solidFill>
                <a:latin typeface="+mn-lt"/>
              </a:defRPr>
            </a:lvl1pPr>
          </a:lstStyle>
          <a:p>
            <a:pPr lvl="0"/>
            <a:endParaRPr lang="id-ID" dirty="0"/>
          </a:p>
        </p:txBody>
      </p:sp>
      <p:sp>
        <p:nvSpPr>
          <p:cNvPr id="8" name="Rounded Rectangle 7"/>
          <p:cNvSpPr/>
          <p:nvPr userDrawn="1"/>
        </p:nvSpPr>
        <p:spPr>
          <a:xfrm>
            <a:off x="-410316" y="372774"/>
            <a:ext cx="654392" cy="298739"/>
          </a:xfrm>
          <a:prstGeom prst="roundRect">
            <a:avLst>
              <a:gd name="adj" fmla="val 50000"/>
            </a:avLst>
          </a:prstGeom>
          <a:solidFill>
            <a:srgbClr val="F2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8" descr="SIMBBSC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27913" y="151744"/>
            <a:ext cx="70008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9"/>
          <p:cNvSpPr>
            <a:spLocks noChangeShapeType="1"/>
          </p:cNvSpPr>
          <p:nvPr userDrawn="1"/>
        </p:nvSpPr>
        <p:spPr bwMode="auto">
          <a:xfrm>
            <a:off x="-1" y="1295399"/>
            <a:ext cx="12118181" cy="35689"/>
          </a:xfrm>
          <a:prstGeom prst="line">
            <a:avLst/>
          </a:prstGeom>
          <a:noFill/>
          <a:ln w="6350">
            <a:solidFill>
              <a:srgbClr val="0099CC"/>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Tree>
    <p:extLst>
      <p:ext uri="{BB962C8B-B14F-4D97-AF65-F5344CB8AC3E}">
        <p14:creationId xmlns:p14="http://schemas.microsoft.com/office/powerpoint/2010/main" val="28587574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Picture Placeholder 2"/>
          <p:cNvSpPr>
            <a:spLocks noGrp="1"/>
          </p:cNvSpPr>
          <p:nvPr>
            <p:ph type="pic" sz="quarter" idx="16"/>
          </p:nvPr>
        </p:nvSpPr>
        <p:spPr>
          <a:xfrm>
            <a:off x="1395515" y="2080563"/>
            <a:ext cx="2642616" cy="3408440"/>
          </a:xfrm>
        </p:spPr>
        <p:txBody>
          <a:bodyPr anchor="t"/>
          <a:lstStyle>
            <a:lvl1pPr marL="0" indent="0" algn="ctr">
              <a:buNone/>
              <a:defRPr/>
            </a:lvl1pPr>
          </a:lstStyle>
          <a:p>
            <a:endParaRPr lang="id-ID"/>
          </a:p>
        </p:txBody>
      </p:sp>
      <p:sp>
        <p:nvSpPr>
          <p:cNvPr id="7" name="Text Placeholder 10"/>
          <p:cNvSpPr>
            <a:spLocks noGrp="1"/>
          </p:cNvSpPr>
          <p:nvPr>
            <p:ph type="body" sz="quarter" idx="13"/>
          </p:nvPr>
        </p:nvSpPr>
        <p:spPr>
          <a:xfrm>
            <a:off x="333375" y="397249"/>
            <a:ext cx="10905239" cy="444500"/>
          </a:xfrm>
        </p:spPr>
        <p:txBody>
          <a:bodyPr lIns="0" tIns="0" rIns="0" bIns="0">
            <a:normAutofit/>
          </a:bodyPr>
          <a:lstStyle>
            <a:lvl1pPr marL="0" indent="0">
              <a:buNone/>
              <a:defRPr sz="2000">
                <a:solidFill>
                  <a:schemeClr val="tx1">
                    <a:lumMod val="65000"/>
                    <a:lumOff val="35000"/>
                  </a:schemeClr>
                </a:solidFill>
                <a:latin typeface="Lato" panose="020F0502020204030203" pitchFamily="34" charset="0"/>
              </a:defRPr>
            </a:lvl1pPr>
          </a:lstStyle>
          <a:p>
            <a:pPr lvl="0"/>
            <a:endParaRPr lang="id-ID" dirty="0"/>
          </a:p>
        </p:txBody>
      </p:sp>
      <p:sp>
        <p:nvSpPr>
          <p:cNvPr id="10" name="Rounded Rectangle 9"/>
          <p:cNvSpPr/>
          <p:nvPr userDrawn="1"/>
        </p:nvSpPr>
        <p:spPr>
          <a:xfrm>
            <a:off x="11471564" y="372774"/>
            <a:ext cx="431078" cy="29873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15" name="Slide Number Placeholder 5"/>
          <p:cNvSpPr>
            <a:spLocks noGrp="1"/>
          </p:cNvSpPr>
          <p:nvPr>
            <p:ph type="sldNum" sz="quarter" idx="12"/>
          </p:nvPr>
        </p:nvSpPr>
        <p:spPr>
          <a:xfrm>
            <a:off x="11471564" y="327460"/>
            <a:ext cx="431078" cy="389083"/>
          </a:xfrm>
        </p:spPr>
        <p:txBody>
          <a:bodyPr lIns="0" tIns="0" rIns="0" bIns="0"/>
          <a:lstStyle>
            <a:lvl1pPr algn="ctr">
              <a:defRPr sz="1000">
                <a:solidFill>
                  <a:schemeClr val="bg1">
                    <a:lumMod val="50000"/>
                  </a:schemeClr>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p:nvPr>
        </p:nvSpPr>
        <p:spPr>
          <a:xfrm>
            <a:off x="333375" y="790433"/>
            <a:ext cx="10905239" cy="280985"/>
          </a:xfrm>
        </p:spPr>
        <p:txBody>
          <a:bodyPr lIns="0" tIns="0" rIns="0" bIns="0">
            <a:normAutofit/>
          </a:bodyPr>
          <a:lstStyle>
            <a:lvl1pPr marL="0" indent="0">
              <a:buNone/>
              <a:defRPr sz="1000">
                <a:solidFill>
                  <a:schemeClr val="bg1">
                    <a:lumMod val="50000"/>
                  </a:schemeClr>
                </a:solidFill>
                <a:latin typeface="+mn-lt"/>
              </a:defRPr>
            </a:lvl1pPr>
          </a:lstStyle>
          <a:p>
            <a:pPr lvl="0"/>
            <a:endParaRPr lang="id-ID" dirty="0"/>
          </a:p>
        </p:txBody>
      </p:sp>
      <p:sp>
        <p:nvSpPr>
          <p:cNvPr id="8" name="Rounded Rectangle 7"/>
          <p:cNvSpPr/>
          <p:nvPr userDrawn="1"/>
        </p:nvSpPr>
        <p:spPr>
          <a:xfrm>
            <a:off x="-410316" y="372774"/>
            <a:ext cx="654392" cy="298739"/>
          </a:xfrm>
          <a:prstGeom prst="roundRect">
            <a:avLst>
              <a:gd name="adj" fmla="val 50000"/>
            </a:avLst>
          </a:prstGeom>
          <a:solidFill>
            <a:srgbClr val="F2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4335530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1399032"/>
            <a:ext cx="12192000" cy="3145981"/>
          </a:xfrm>
        </p:spPr>
        <p:txBody>
          <a:bodyPr/>
          <a:lstStyle>
            <a:lvl1pPr marL="0" indent="0" algn="ctr">
              <a:buNone/>
              <a:defRPr/>
            </a:lvl1pPr>
          </a:lstStyle>
          <a:p>
            <a:endParaRPr lang="id-ID"/>
          </a:p>
        </p:txBody>
      </p:sp>
      <p:sp>
        <p:nvSpPr>
          <p:cNvPr id="14" name="Rounded Rectangle 13"/>
          <p:cNvSpPr/>
          <p:nvPr userDrawn="1"/>
        </p:nvSpPr>
        <p:spPr>
          <a:xfrm>
            <a:off x="11471564" y="372774"/>
            <a:ext cx="431078" cy="29873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11" name="Text Placeholder 10"/>
          <p:cNvSpPr>
            <a:spLocks noGrp="1"/>
          </p:cNvSpPr>
          <p:nvPr>
            <p:ph type="body" sz="quarter" idx="13"/>
          </p:nvPr>
        </p:nvSpPr>
        <p:spPr>
          <a:xfrm>
            <a:off x="333375" y="397249"/>
            <a:ext cx="10905239" cy="444500"/>
          </a:xfrm>
        </p:spPr>
        <p:txBody>
          <a:bodyPr lIns="0" tIns="0" rIns="0" bIns="0">
            <a:normAutofit/>
          </a:bodyPr>
          <a:lstStyle>
            <a:lvl1pPr marL="0" indent="0">
              <a:buNone/>
              <a:defRPr sz="2000">
                <a:solidFill>
                  <a:schemeClr val="tx1">
                    <a:lumMod val="75000"/>
                    <a:lumOff val="25000"/>
                  </a:schemeClr>
                </a:solidFill>
                <a:latin typeface="Lato" panose="020F0502020204030203" pitchFamily="34" charset="0"/>
              </a:defRPr>
            </a:lvl1pPr>
          </a:lstStyle>
          <a:p>
            <a:pPr lvl="0"/>
            <a:endParaRPr lang="id-ID" dirty="0"/>
          </a:p>
        </p:txBody>
      </p:sp>
      <p:sp>
        <p:nvSpPr>
          <p:cNvPr id="6" name="Slide Number Placeholder 5"/>
          <p:cNvSpPr>
            <a:spLocks noGrp="1"/>
          </p:cNvSpPr>
          <p:nvPr>
            <p:ph type="sldNum" sz="quarter" idx="12"/>
          </p:nvPr>
        </p:nvSpPr>
        <p:spPr>
          <a:xfrm>
            <a:off x="11471564" y="327460"/>
            <a:ext cx="431078" cy="389083"/>
          </a:xfrm>
        </p:spPr>
        <p:txBody>
          <a:bodyPr lIns="0" tIns="0" rIns="0" bIns="0"/>
          <a:lstStyle>
            <a:lvl1pPr algn="ctr">
              <a:defRPr sz="1000">
                <a:solidFill>
                  <a:schemeClr val="bg1">
                    <a:lumMod val="50000"/>
                  </a:schemeClr>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p:nvPr>
        </p:nvSpPr>
        <p:spPr>
          <a:xfrm>
            <a:off x="333375" y="790433"/>
            <a:ext cx="10905239" cy="280985"/>
          </a:xfrm>
        </p:spPr>
        <p:txBody>
          <a:bodyPr lIns="0" tIns="0" rIns="0" bIns="0">
            <a:normAutofit/>
          </a:bodyPr>
          <a:lstStyle>
            <a:lvl1pPr marL="0" indent="0">
              <a:buNone/>
              <a:defRPr sz="1000">
                <a:solidFill>
                  <a:schemeClr val="bg1">
                    <a:lumMod val="50000"/>
                  </a:schemeClr>
                </a:solidFill>
                <a:latin typeface="+mn-lt"/>
              </a:defRPr>
            </a:lvl1pPr>
          </a:lstStyle>
          <a:p>
            <a:pPr lvl="0"/>
            <a:endParaRPr lang="id-ID" dirty="0"/>
          </a:p>
        </p:txBody>
      </p:sp>
      <p:sp>
        <p:nvSpPr>
          <p:cNvPr id="9" name="Rounded Rectangle 8"/>
          <p:cNvSpPr/>
          <p:nvPr userDrawn="1"/>
        </p:nvSpPr>
        <p:spPr>
          <a:xfrm>
            <a:off x="-410316" y="372774"/>
            <a:ext cx="654392" cy="298739"/>
          </a:xfrm>
          <a:prstGeom prst="roundRect">
            <a:avLst>
              <a:gd name="adj" fmla="val 50000"/>
            </a:avLst>
          </a:prstGeom>
          <a:solidFill>
            <a:srgbClr val="F2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4376331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1399032"/>
            <a:ext cx="6099048" cy="3837942"/>
          </a:xfrm>
        </p:spPr>
        <p:txBody>
          <a:bodyPr/>
          <a:lstStyle>
            <a:lvl1pPr marL="0" indent="0" algn="ctr">
              <a:buNone/>
              <a:defRPr/>
            </a:lvl1pPr>
          </a:lstStyle>
          <a:p>
            <a:endParaRPr lang="id-ID"/>
          </a:p>
        </p:txBody>
      </p:sp>
      <p:sp>
        <p:nvSpPr>
          <p:cNvPr id="11" name="Text Placeholder 10"/>
          <p:cNvSpPr>
            <a:spLocks noGrp="1"/>
          </p:cNvSpPr>
          <p:nvPr>
            <p:ph type="body" sz="quarter" idx="13"/>
          </p:nvPr>
        </p:nvSpPr>
        <p:spPr>
          <a:xfrm>
            <a:off x="333375" y="397249"/>
            <a:ext cx="10905239" cy="444500"/>
          </a:xfrm>
        </p:spPr>
        <p:txBody>
          <a:bodyPr lIns="0" tIns="0" rIns="0" bIns="0">
            <a:normAutofit/>
          </a:bodyPr>
          <a:lstStyle>
            <a:lvl1pPr marL="0" indent="0">
              <a:buNone/>
              <a:defRPr sz="2000">
                <a:solidFill>
                  <a:schemeClr val="tx1">
                    <a:lumMod val="65000"/>
                    <a:lumOff val="35000"/>
                  </a:schemeClr>
                </a:solidFill>
                <a:latin typeface="Lato" panose="020F0502020204030203" pitchFamily="34" charset="0"/>
              </a:defRPr>
            </a:lvl1pPr>
          </a:lstStyle>
          <a:p>
            <a:pPr lvl="0"/>
            <a:endParaRPr lang="id-ID" dirty="0"/>
          </a:p>
        </p:txBody>
      </p:sp>
      <p:sp>
        <p:nvSpPr>
          <p:cNvPr id="10" name="Rounded Rectangle 9"/>
          <p:cNvSpPr/>
          <p:nvPr userDrawn="1"/>
        </p:nvSpPr>
        <p:spPr>
          <a:xfrm>
            <a:off x="11471564" y="372774"/>
            <a:ext cx="431078" cy="29873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15" name="Slide Number Placeholder 5"/>
          <p:cNvSpPr>
            <a:spLocks noGrp="1"/>
          </p:cNvSpPr>
          <p:nvPr>
            <p:ph type="sldNum" sz="quarter" idx="12"/>
          </p:nvPr>
        </p:nvSpPr>
        <p:spPr>
          <a:xfrm>
            <a:off x="11471564" y="327460"/>
            <a:ext cx="431078" cy="389083"/>
          </a:xfrm>
        </p:spPr>
        <p:txBody>
          <a:bodyPr lIns="0" tIns="0" rIns="0" bIns="0"/>
          <a:lstStyle>
            <a:lvl1pPr algn="ctr">
              <a:defRPr sz="1000">
                <a:solidFill>
                  <a:schemeClr val="bg1">
                    <a:lumMod val="50000"/>
                  </a:schemeClr>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p:nvPr>
        </p:nvSpPr>
        <p:spPr>
          <a:xfrm>
            <a:off x="333375" y="790433"/>
            <a:ext cx="10905239" cy="280985"/>
          </a:xfrm>
        </p:spPr>
        <p:txBody>
          <a:bodyPr lIns="0" tIns="0" rIns="0" bIns="0">
            <a:normAutofit/>
          </a:bodyPr>
          <a:lstStyle>
            <a:lvl1pPr marL="0" indent="0">
              <a:buNone/>
              <a:defRPr sz="1000">
                <a:solidFill>
                  <a:schemeClr val="bg1">
                    <a:lumMod val="50000"/>
                  </a:schemeClr>
                </a:solidFill>
                <a:latin typeface="+mn-lt"/>
              </a:defRPr>
            </a:lvl1pPr>
          </a:lstStyle>
          <a:p>
            <a:pPr lvl="0"/>
            <a:endParaRPr lang="id-ID" dirty="0"/>
          </a:p>
        </p:txBody>
      </p:sp>
      <p:sp>
        <p:nvSpPr>
          <p:cNvPr id="9" name="Rounded Rectangle 8"/>
          <p:cNvSpPr/>
          <p:nvPr userDrawn="1"/>
        </p:nvSpPr>
        <p:spPr>
          <a:xfrm>
            <a:off x="-410316" y="372774"/>
            <a:ext cx="654392" cy="298739"/>
          </a:xfrm>
          <a:prstGeom prst="roundRect">
            <a:avLst>
              <a:gd name="adj" fmla="val 50000"/>
            </a:avLst>
          </a:prstGeom>
          <a:solidFill>
            <a:srgbClr val="F2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057720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0"/>
            <a:ext cx="12192000" cy="6858000"/>
          </a:xfrm>
        </p:spPr>
        <p:txBody>
          <a:bodyPr/>
          <a:lstStyle>
            <a:lvl1pPr marL="0" indent="0" algn="ctr">
              <a:buNone/>
              <a:defRPr/>
            </a:lvl1pPr>
          </a:lstStyle>
          <a:p>
            <a:endParaRPr lang="id-ID"/>
          </a:p>
        </p:txBody>
      </p:sp>
    </p:spTree>
    <p:extLst>
      <p:ext uri="{BB962C8B-B14F-4D97-AF65-F5344CB8AC3E}">
        <p14:creationId xmlns:p14="http://schemas.microsoft.com/office/powerpoint/2010/main" val="28336493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1399032"/>
            <a:ext cx="4371267" cy="3145981"/>
          </a:xfrm>
        </p:spPr>
        <p:txBody>
          <a:bodyPr/>
          <a:lstStyle>
            <a:lvl1pPr marL="0" indent="0" algn="ctr">
              <a:buNone/>
              <a:defRPr/>
            </a:lvl1pPr>
          </a:lstStyle>
          <a:p>
            <a:endParaRPr lang="id-ID"/>
          </a:p>
        </p:txBody>
      </p:sp>
      <p:sp>
        <p:nvSpPr>
          <p:cNvPr id="17" name="Picture Placeholder 2"/>
          <p:cNvSpPr>
            <a:spLocks noGrp="1"/>
          </p:cNvSpPr>
          <p:nvPr>
            <p:ph type="pic" sz="quarter" idx="16"/>
          </p:nvPr>
        </p:nvSpPr>
        <p:spPr>
          <a:xfrm>
            <a:off x="7820733" y="1399032"/>
            <a:ext cx="4371267" cy="3145981"/>
          </a:xfrm>
        </p:spPr>
        <p:txBody>
          <a:bodyPr/>
          <a:lstStyle>
            <a:lvl1pPr marL="0" indent="0" algn="ctr">
              <a:buNone/>
              <a:defRPr/>
            </a:lvl1pPr>
          </a:lstStyle>
          <a:p>
            <a:endParaRPr lang="id-ID"/>
          </a:p>
        </p:txBody>
      </p:sp>
      <p:sp>
        <p:nvSpPr>
          <p:cNvPr id="9" name="Text Placeholder 10"/>
          <p:cNvSpPr>
            <a:spLocks noGrp="1"/>
          </p:cNvSpPr>
          <p:nvPr>
            <p:ph type="body" sz="quarter" idx="13"/>
          </p:nvPr>
        </p:nvSpPr>
        <p:spPr>
          <a:xfrm>
            <a:off x="333375" y="397249"/>
            <a:ext cx="10905239" cy="444500"/>
          </a:xfrm>
        </p:spPr>
        <p:txBody>
          <a:bodyPr lIns="0" tIns="0" rIns="0" bIns="0">
            <a:normAutofit/>
          </a:bodyPr>
          <a:lstStyle>
            <a:lvl1pPr marL="0" indent="0">
              <a:buNone/>
              <a:defRPr sz="2000">
                <a:solidFill>
                  <a:schemeClr val="tx1">
                    <a:lumMod val="65000"/>
                    <a:lumOff val="35000"/>
                  </a:schemeClr>
                </a:solidFill>
                <a:latin typeface="Lato" panose="020F0502020204030203" pitchFamily="34" charset="0"/>
              </a:defRPr>
            </a:lvl1pPr>
          </a:lstStyle>
          <a:p>
            <a:pPr lvl="0"/>
            <a:endParaRPr lang="id-ID" dirty="0"/>
          </a:p>
        </p:txBody>
      </p:sp>
      <p:sp>
        <p:nvSpPr>
          <p:cNvPr id="16" name="Rounded Rectangle 15"/>
          <p:cNvSpPr/>
          <p:nvPr userDrawn="1"/>
        </p:nvSpPr>
        <p:spPr>
          <a:xfrm>
            <a:off x="11471564" y="372774"/>
            <a:ext cx="431078" cy="29873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18" name="Slide Number Placeholder 5"/>
          <p:cNvSpPr>
            <a:spLocks noGrp="1"/>
          </p:cNvSpPr>
          <p:nvPr>
            <p:ph type="sldNum" sz="quarter" idx="12"/>
          </p:nvPr>
        </p:nvSpPr>
        <p:spPr>
          <a:xfrm>
            <a:off x="11471564" y="327460"/>
            <a:ext cx="431078" cy="389083"/>
          </a:xfrm>
        </p:spPr>
        <p:txBody>
          <a:bodyPr lIns="0" tIns="0" rIns="0" bIns="0"/>
          <a:lstStyle>
            <a:lvl1pPr algn="ctr">
              <a:defRPr sz="1000">
                <a:solidFill>
                  <a:schemeClr val="bg1">
                    <a:lumMod val="50000"/>
                  </a:schemeClr>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p:nvPr>
        </p:nvSpPr>
        <p:spPr>
          <a:xfrm>
            <a:off x="333375" y="790433"/>
            <a:ext cx="10905239" cy="280985"/>
          </a:xfrm>
        </p:spPr>
        <p:txBody>
          <a:bodyPr lIns="0" tIns="0" rIns="0" bIns="0">
            <a:normAutofit/>
          </a:bodyPr>
          <a:lstStyle>
            <a:lvl1pPr marL="0" indent="0">
              <a:buNone/>
              <a:defRPr sz="1000">
                <a:solidFill>
                  <a:schemeClr val="bg1">
                    <a:lumMod val="50000"/>
                  </a:schemeClr>
                </a:solidFill>
                <a:latin typeface="+mn-lt"/>
              </a:defRPr>
            </a:lvl1pPr>
          </a:lstStyle>
          <a:p>
            <a:pPr lvl="0"/>
            <a:endParaRPr lang="id-ID" dirty="0"/>
          </a:p>
        </p:txBody>
      </p:sp>
      <p:sp>
        <p:nvSpPr>
          <p:cNvPr id="11" name="Rounded Rectangle 10"/>
          <p:cNvSpPr/>
          <p:nvPr userDrawn="1"/>
        </p:nvSpPr>
        <p:spPr>
          <a:xfrm>
            <a:off x="-410316" y="372774"/>
            <a:ext cx="654392" cy="298739"/>
          </a:xfrm>
          <a:prstGeom prst="roundRect">
            <a:avLst>
              <a:gd name="adj" fmla="val 50000"/>
            </a:avLst>
          </a:prstGeom>
          <a:solidFill>
            <a:srgbClr val="F2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6690519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7" name="Picture Placeholder 4"/>
          <p:cNvSpPr>
            <a:spLocks noGrp="1"/>
          </p:cNvSpPr>
          <p:nvPr>
            <p:ph type="pic" sz="quarter" idx="15"/>
          </p:nvPr>
        </p:nvSpPr>
        <p:spPr>
          <a:xfrm>
            <a:off x="1430173" y="1399033"/>
            <a:ext cx="4643189" cy="3837942"/>
          </a:xfrm>
        </p:spPr>
        <p:txBody>
          <a:bodyPr anchor="t"/>
          <a:lstStyle>
            <a:lvl1pPr marL="0" indent="0" algn="ctr">
              <a:buNone/>
              <a:defRPr/>
            </a:lvl1pPr>
          </a:lstStyle>
          <a:p>
            <a:endParaRPr lang="id-ID"/>
          </a:p>
        </p:txBody>
      </p:sp>
      <p:sp>
        <p:nvSpPr>
          <p:cNvPr id="18" name="Picture Placeholder 4"/>
          <p:cNvSpPr>
            <a:spLocks noGrp="1"/>
          </p:cNvSpPr>
          <p:nvPr>
            <p:ph type="pic" sz="quarter" idx="16"/>
          </p:nvPr>
        </p:nvSpPr>
        <p:spPr>
          <a:xfrm>
            <a:off x="6118634" y="3348914"/>
            <a:ext cx="4643189" cy="1888060"/>
          </a:xfrm>
        </p:spPr>
        <p:txBody>
          <a:bodyPr anchor="t"/>
          <a:lstStyle>
            <a:lvl1pPr marL="0" indent="0" algn="ctr">
              <a:buNone/>
              <a:defRPr/>
            </a:lvl1pPr>
          </a:lstStyle>
          <a:p>
            <a:endParaRPr lang="id-ID"/>
          </a:p>
        </p:txBody>
      </p:sp>
      <p:sp>
        <p:nvSpPr>
          <p:cNvPr id="19" name="Picture Placeholder 4"/>
          <p:cNvSpPr>
            <a:spLocks noGrp="1"/>
          </p:cNvSpPr>
          <p:nvPr>
            <p:ph type="pic" sz="quarter" idx="17"/>
          </p:nvPr>
        </p:nvSpPr>
        <p:spPr>
          <a:xfrm>
            <a:off x="1" y="1399030"/>
            <a:ext cx="1384452" cy="1904163"/>
          </a:xfrm>
        </p:spPr>
        <p:txBody>
          <a:bodyPr anchor="t"/>
          <a:lstStyle>
            <a:lvl1pPr marL="0" indent="0" algn="ctr">
              <a:buNone/>
              <a:defRPr/>
            </a:lvl1pPr>
          </a:lstStyle>
          <a:p>
            <a:endParaRPr lang="id-ID"/>
          </a:p>
        </p:txBody>
      </p:sp>
      <p:sp>
        <p:nvSpPr>
          <p:cNvPr id="20" name="Picture Placeholder 4"/>
          <p:cNvSpPr>
            <a:spLocks noGrp="1"/>
          </p:cNvSpPr>
          <p:nvPr>
            <p:ph type="pic" sz="quarter" idx="18"/>
          </p:nvPr>
        </p:nvSpPr>
        <p:spPr>
          <a:xfrm>
            <a:off x="-2" y="3348913"/>
            <a:ext cx="1384452" cy="1888061"/>
          </a:xfrm>
        </p:spPr>
        <p:txBody>
          <a:bodyPr anchor="t"/>
          <a:lstStyle>
            <a:lvl1pPr marL="0" indent="0" algn="ctr">
              <a:buNone/>
              <a:defRPr/>
            </a:lvl1pPr>
          </a:lstStyle>
          <a:p>
            <a:endParaRPr lang="id-ID"/>
          </a:p>
        </p:txBody>
      </p:sp>
      <p:sp>
        <p:nvSpPr>
          <p:cNvPr id="21" name="Picture Placeholder 4"/>
          <p:cNvSpPr>
            <a:spLocks noGrp="1"/>
          </p:cNvSpPr>
          <p:nvPr>
            <p:ph type="pic" sz="quarter" idx="19"/>
          </p:nvPr>
        </p:nvSpPr>
        <p:spPr>
          <a:xfrm>
            <a:off x="10807097" y="1399030"/>
            <a:ext cx="1384452" cy="3837944"/>
          </a:xfrm>
        </p:spPr>
        <p:txBody>
          <a:bodyPr anchor="t"/>
          <a:lstStyle>
            <a:lvl1pPr marL="0" indent="0" algn="ctr">
              <a:buNone/>
              <a:defRPr/>
            </a:lvl1pPr>
          </a:lstStyle>
          <a:p>
            <a:endParaRPr lang="id-ID"/>
          </a:p>
        </p:txBody>
      </p:sp>
      <p:sp>
        <p:nvSpPr>
          <p:cNvPr id="7" name="Text Placeholder 10"/>
          <p:cNvSpPr>
            <a:spLocks noGrp="1"/>
          </p:cNvSpPr>
          <p:nvPr>
            <p:ph type="body" sz="quarter" idx="13"/>
          </p:nvPr>
        </p:nvSpPr>
        <p:spPr>
          <a:xfrm>
            <a:off x="333375" y="397249"/>
            <a:ext cx="10905239" cy="444500"/>
          </a:xfrm>
        </p:spPr>
        <p:txBody>
          <a:bodyPr lIns="0" tIns="0" rIns="0" bIns="0">
            <a:normAutofit/>
          </a:bodyPr>
          <a:lstStyle>
            <a:lvl1pPr marL="0" indent="0">
              <a:buNone/>
              <a:defRPr sz="2000">
                <a:solidFill>
                  <a:schemeClr val="tx1">
                    <a:lumMod val="65000"/>
                    <a:lumOff val="35000"/>
                  </a:schemeClr>
                </a:solidFill>
                <a:latin typeface="Lato" panose="020F0502020204030203" pitchFamily="34" charset="0"/>
              </a:defRPr>
            </a:lvl1pPr>
          </a:lstStyle>
          <a:p>
            <a:pPr lvl="0"/>
            <a:endParaRPr lang="id-ID" dirty="0"/>
          </a:p>
        </p:txBody>
      </p:sp>
      <p:sp>
        <p:nvSpPr>
          <p:cNvPr id="10" name="Rounded Rectangle 9"/>
          <p:cNvSpPr/>
          <p:nvPr userDrawn="1"/>
        </p:nvSpPr>
        <p:spPr>
          <a:xfrm>
            <a:off x="11471564" y="372774"/>
            <a:ext cx="431078" cy="29873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15" name="Slide Number Placeholder 5"/>
          <p:cNvSpPr>
            <a:spLocks noGrp="1"/>
          </p:cNvSpPr>
          <p:nvPr>
            <p:ph type="sldNum" sz="quarter" idx="12"/>
          </p:nvPr>
        </p:nvSpPr>
        <p:spPr>
          <a:xfrm>
            <a:off x="11471564" y="327460"/>
            <a:ext cx="431078" cy="389083"/>
          </a:xfrm>
        </p:spPr>
        <p:txBody>
          <a:bodyPr lIns="0" tIns="0" rIns="0" bIns="0"/>
          <a:lstStyle>
            <a:lvl1pPr algn="ctr">
              <a:defRPr sz="1000">
                <a:solidFill>
                  <a:schemeClr val="bg1">
                    <a:lumMod val="50000"/>
                  </a:schemeClr>
                </a:solidFill>
                <a:latin typeface="Lato" panose="020F0502020204030203" pitchFamily="34" charset="0"/>
              </a:defRPr>
            </a:lvl1pPr>
          </a:lstStyle>
          <a:p>
            <a:fld id="{FCEE2C88-6C8F-484D-AF69-578F576B1F44}" type="slidenum">
              <a:rPr lang="en-US" smtClean="0"/>
              <a:pPr/>
              <a:t>‹Nº›</a:t>
            </a:fld>
            <a:endParaRPr lang="en-US"/>
          </a:p>
        </p:txBody>
      </p:sp>
      <p:sp>
        <p:nvSpPr>
          <p:cNvPr id="12" name="Text Placeholder 10"/>
          <p:cNvSpPr>
            <a:spLocks noGrp="1"/>
          </p:cNvSpPr>
          <p:nvPr>
            <p:ph type="body" sz="quarter" idx="14"/>
          </p:nvPr>
        </p:nvSpPr>
        <p:spPr>
          <a:xfrm>
            <a:off x="333375" y="790433"/>
            <a:ext cx="10905239" cy="280985"/>
          </a:xfrm>
        </p:spPr>
        <p:txBody>
          <a:bodyPr lIns="0" tIns="0" rIns="0" bIns="0">
            <a:normAutofit/>
          </a:bodyPr>
          <a:lstStyle>
            <a:lvl1pPr marL="0" indent="0">
              <a:buNone/>
              <a:defRPr sz="1000">
                <a:solidFill>
                  <a:schemeClr val="bg1">
                    <a:lumMod val="50000"/>
                  </a:schemeClr>
                </a:solidFill>
                <a:latin typeface="+mn-lt"/>
              </a:defRPr>
            </a:lvl1pPr>
          </a:lstStyle>
          <a:p>
            <a:pPr lvl="0"/>
            <a:endParaRPr lang="id-ID" dirty="0"/>
          </a:p>
        </p:txBody>
      </p:sp>
      <p:sp>
        <p:nvSpPr>
          <p:cNvPr id="13" name="Rounded Rectangle 12"/>
          <p:cNvSpPr/>
          <p:nvPr userDrawn="1"/>
        </p:nvSpPr>
        <p:spPr>
          <a:xfrm>
            <a:off x="-410316" y="372774"/>
            <a:ext cx="654392" cy="298739"/>
          </a:xfrm>
          <a:prstGeom prst="roundRect">
            <a:avLst>
              <a:gd name="adj" fmla="val 50000"/>
            </a:avLst>
          </a:prstGeom>
          <a:solidFill>
            <a:srgbClr val="F2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131059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43381" y="397249"/>
            <a:ext cx="10905239" cy="444500"/>
          </a:xfrm>
        </p:spPr>
        <p:txBody>
          <a:bodyPr lIns="0" tIns="0" rIns="0" bIns="0">
            <a:normAutofit/>
          </a:bodyPr>
          <a:lstStyle>
            <a:lvl1pPr marL="0" indent="0" algn="ctr">
              <a:buNone/>
              <a:defRPr sz="2000">
                <a:solidFill>
                  <a:schemeClr val="tx1">
                    <a:lumMod val="65000"/>
                    <a:lumOff val="35000"/>
                  </a:schemeClr>
                </a:solidFill>
                <a:latin typeface="Lato" panose="020F0502020204030203" pitchFamily="34" charset="0"/>
              </a:defRPr>
            </a:lvl1pPr>
          </a:lstStyle>
          <a:p>
            <a:pPr lvl="0"/>
            <a:endParaRPr lang="id-ID" dirty="0"/>
          </a:p>
        </p:txBody>
      </p:sp>
      <p:sp>
        <p:nvSpPr>
          <p:cNvPr id="12" name="Text Placeholder 10"/>
          <p:cNvSpPr>
            <a:spLocks noGrp="1"/>
          </p:cNvSpPr>
          <p:nvPr>
            <p:ph type="body" sz="quarter" idx="14"/>
          </p:nvPr>
        </p:nvSpPr>
        <p:spPr>
          <a:xfrm>
            <a:off x="643381" y="790433"/>
            <a:ext cx="10905239" cy="280985"/>
          </a:xfrm>
        </p:spPr>
        <p:txBody>
          <a:bodyPr lIns="0" tIns="0" rIns="0" bIns="0">
            <a:normAutofit/>
          </a:bodyPr>
          <a:lstStyle>
            <a:lvl1pPr marL="0" indent="0" algn="ctr">
              <a:buNone/>
              <a:defRPr sz="1000">
                <a:solidFill>
                  <a:schemeClr val="bg1">
                    <a:lumMod val="50000"/>
                  </a:schemeClr>
                </a:solidFill>
                <a:latin typeface="+mn-lt"/>
              </a:defRPr>
            </a:lvl1pPr>
          </a:lstStyle>
          <a:p>
            <a:pPr lvl="0"/>
            <a:endParaRPr lang="id-ID" dirty="0"/>
          </a:p>
        </p:txBody>
      </p:sp>
    </p:spTree>
    <p:extLst>
      <p:ext uri="{BB962C8B-B14F-4D97-AF65-F5344CB8AC3E}">
        <p14:creationId xmlns:p14="http://schemas.microsoft.com/office/powerpoint/2010/main" val="1988617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200">
                <a:solidFill>
                  <a:schemeClr val="tx1">
                    <a:tint val="75000"/>
                  </a:schemeClr>
                </a:solidFill>
                <a:latin typeface="Raleway" panose="020B0003030101060003" pitchFamily="34" charset="0"/>
              </a:defRPr>
            </a:lvl1pPr>
          </a:lstStyle>
          <a:p>
            <a:r>
              <a:rPr lang="en-US" smtClean="0"/>
              <a:t>Salvador Casquero Algarra</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aleway" panose="020B0003030101060003"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aleway" panose="020B0003030101060003" pitchFamily="34" charset="0"/>
              </a:defRPr>
            </a:lvl1pPr>
          </a:lstStyle>
          <a:p>
            <a:fld id="{FCEE2C88-6C8F-484D-AF69-578F576B1F44}" type="slidenum">
              <a:rPr lang="en-US" smtClean="0"/>
              <a:pPr/>
              <a:t>‹Nº›</a:t>
            </a:fld>
            <a:endParaRPr lang="en-US"/>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657" r:id="rId1"/>
    <p:sldLayoutId id="2147483699" r:id="rId2"/>
    <p:sldLayoutId id="2147483676" r:id="rId3"/>
    <p:sldLayoutId id="2147483651" r:id="rId4"/>
    <p:sldLayoutId id="2147483659" r:id="rId5"/>
    <p:sldLayoutId id="2147483660" r:id="rId6"/>
    <p:sldLayoutId id="2147483658" r:id="rId7"/>
    <p:sldLayoutId id="2147483662" r:id="rId8"/>
    <p:sldLayoutId id="2147483655" r:id="rId9"/>
    <p:sldLayoutId id="2147483656" r:id="rId10"/>
    <p:sldLayoutId id="2147483705" r:id="rId11"/>
    <p:sldLayoutId id="2147483704" r:id="rId12"/>
    <p:sldLayoutId id="2147483701" r:id="rId13"/>
    <p:sldLayoutId id="2147483661" r:id="rId14"/>
    <p:sldLayoutId id="2147483654" r:id="rId15"/>
    <p:sldLayoutId id="2147483653" r:id="rId16"/>
    <p:sldLayoutId id="2147483652" r:id="rId17"/>
    <p:sldLayoutId id="2147483650" r:id="rId18"/>
    <p:sldLayoutId id="2147483706"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lang="en-US" sz="3000" kern="1200">
          <a:solidFill>
            <a:schemeClr val="tx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hyperlink" Target="http://coinofview.com/about.html" TargetMode="External"/><Relationship Id="rId13" Type="http://schemas.openxmlformats.org/officeDocument/2006/relationships/hyperlink" Target="http://www.xataka.com/empresas-y-economia/para-que-se-esta-usando-blockchain-mas-alla-de-bitcoin" TargetMode="External"/><Relationship Id="rId3" Type="http://schemas.openxmlformats.org/officeDocument/2006/relationships/hyperlink" Target="http://historyofbitcoin.org/" TargetMode="External"/><Relationship Id="rId7" Type="http://schemas.openxmlformats.org/officeDocument/2006/relationships/hyperlink" Target="https://www.buybitcoinworldwide.com/demand-for-bitcoins/" TargetMode="External"/><Relationship Id="rId12" Type="http://schemas.openxmlformats.org/officeDocument/2006/relationships/hyperlink" Target="https://www.oroyfinanzas.com/2014/01/criptografia-curva-eliptica-bitcoin-por-que-utiliza-ecdsa/" TargetMode="External"/><Relationship Id="rId2" Type="http://schemas.openxmlformats.org/officeDocument/2006/relationships/hyperlink" Target="http://tabbforum.com/opinions/blockchain-disruption-or-distraction?utm_campaign=70f28ebacd-UA-12160392-1&amp;utm_medium=email&amp;utm_source=TabbFORUM%20Alerts&amp;utm_term=0_29f4b8f8f1-70f28ebacd-277792101" TargetMode="External"/><Relationship Id="rId1" Type="http://schemas.openxmlformats.org/officeDocument/2006/relationships/slideLayout" Target="../slideLayouts/slideLayout2.xml"/><Relationship Id="rId6" Type="http://schemas.openxmlformats.org/officeDocument/2006/relationships/hyperlink" Target="http://letstalkpayments.com/financial-institutions-blockchain-activity-analysis/" TargetMode="External"/><Relationship Id="rId11" Type="http://schemas.openxmlformats.org/officeDocument/2006/relationships/hyperlink" Target="http://bitcoinist.net/colored-coins-work-bitcoin-blockchain/" TargetMode="External"/><Relationship Id="rId5" Type="http://schemas.openxmlformats.org/officeDocument/2006/relationships/hyperlink" Target="http://letstalkpayments.com/blockchain-activity-of-fis-banks-updated-analysis-infographic/" TargetMode="External"/><Relationship Id="rId15" Type="http://schemas.openxmlformats.org/officeDocument/2006/relationships/hyperlink" Target="http://www.oliverwyman.com/content/dam/oliver-wyman/global/en/2016/feb/BlockChain-In-Capital-Markets.pdf" TargetMode="External"/><Relationship Id="rId10" Type="http://schemas.openxmlformats.org/officeDocument/2006/relationships/hyperlink" Target="https://www.cryptocoinsnews.com/" TargetMode="External"/><Relationship Id="rId4" Type="http://schemas.openxmlformats.org/officeDocument/2006/relationships/hyperlink" Target="https://bitcoinhelp.net/saber/m%C3%A1s/historia-del-gr%C3%A1fico-precio?lang=es" TargetMode="External"/><Relationship Id="rId9" Type="http://schemas.openxmlformats.org/officeDocument/2006/relationships/hyperlink" Target="https://bytecoin.org/blog/" TargetMode="External"/><Relationship Id="rId14" Type="http://schemas.openxmlformats.org/officeDocument/2006/relationships/hyperlink" Target="http://fortawesome.github.io/Font-Awesome/cheatshee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s://coinmarketcap.com/all/views/all/" TargetMode="External"/><Relationship Id="rId7" Type="http://schemas.openxmlformats.org/officeDocument/2006/relationships/hyperlink" Target="https://btcvol.info/" TargetMode="External"/><Relationship Id="rId2" Type="http://schemas.openxmlformats.org/officeDocument/2006/relationships/hyperlink" Target="http://www.cryptocoincharts.info/" TargetMode="External"/><Relationship Id="rId1" Type="http://schemas.openxmlformats.org/officeDocument/2006/relationships/slideLayout" Target="../slideLayouts/slideLayout2.xml"/><Relationship Id="rId6" Type="http://schemas.openxmlformats.org/officeDocument/2006/relationships/hyperlink" Target="http://historyofbitcoin.org/" TargetMode="External"/><Relationship Id="rId5" Type="http://schemas.openxmlformats.org/officeDocument/2006/relationships/hyperlink" Target="https://bitcoinhelp.net/saber/m%C3%A1s/historia-del-gr%C3%A1fico-precio?lang=es" TargetMode="External"/><Relationship Id="rId4" Type="http://schemas.openxmlformats.org/officeDocument/2006/relationships/hyperlink" Target="http://coinofview.com/all-coin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91.pn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notesSlide" Target="../notesSlides/notesSlide22.xml"/><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19" Type="http://schemas.openxmlformats.org/officeDocument/2006/relationships/image" Target="../media/image107.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5000"/>
              </a:spcBef>
              <a:spcAft>
                <a:spcPct val="25000"/>
              </a:spcAft>
              <a:buClr>
                <a:srgbClr val="0099CC"/>
              </a:buClr>
              <a:buChar char="•"/>
              <a:defRPr sz="2000">
                <a:solidFill>
                  <a:srgbClr val="003366"/>
                </a:solidFill>
                <a:latin typeface="Franklin Gothic Book" pitchFamily="34" charset="0"/>
              </a:defRPr>
            </a:lvl1pPr>
            <a:lvl2pPr marL="742950" indent="-285750" eaLnBrk="0" hangingPunct="0">
              <a:spcBef>
                <a:spcPct val="25000"/>
              </a:spcBef>
              <a:spcAft>
                <a:spcPct val="25000"/>
              </a:spcAft>
              <a:buClr>
                <a:srgbClr val="0099CC"/>
              </a:buClr>
              <a:buChar char="•"/>
              <a:defRPr sz="2800">
                <a:solidFill>
                  <a:srgbClr val="003366"/>
                </a:solidFill>
                <a:latin typeface="Franklin Gothic Book" pitchFamily="34" charset="0"/>
              </a:defRPr>
            </a:lvl2pPr>
            <a:lvl3pPr marL="1143000" indent="-228600" eaLnBrk="0" hangingPunct="0">
              <a:spcBef>
                <a:spcPct val="25000"/>
              </a:spcBef>
              <a:spcAft>
                <a:spcPct val="25000"/>
              </a:spcAft>
              <a:buClr>
                <a:srgbClr val="0099CC"/>
              </a:buClr>
              <a:buChar char="•"/>
              <a:defRPr sz="1600">
                <a:solidFill>
                  <a:srgbClr val="003366"/>
                </a:solidFill>
                <a:latin typeface="Franklin Gothic Book" pitchFamily="34" charset="0"/>
              </a:defRPr>
            </a:lvl3pPr>
            <a:lvl4pPr marL="1600200" indent="-228600" eaLnBrk="0" hangingPunct="0">
              <a:spcBef>
                <a:spcPct val="25000"/>
              </a:spcBef>
              <a:spcAft>
                <a:spcPct val="25000"/>
              </a:spcAft>
              <a:buClr>
                <a:srgbClr val="0099CC"/>
              </a:buClr>
              <a:buChar char="•"/>
              <a:defRPr sz="1600">
                <a:solidFill>
                  <a:srgbClr val="003366"/>
                </a:solidFill>
                <a:latin typeface="Franklin Gothic Book" pitchFamily="34" charset="0"/>
              </a:defRPr>
            </a:lvl4pPr>
            <a:lvl5pPr marL="2057400" indent="-228600" eaLnBrk="0" hangingPunct="0">
              <a:spcBef>
                <a:spcPct val="25000"/>
              </a:spcBef>
              <a:spcAft>
                <a:spcPct val="25000"/>
              </a:spcAft>
              <a:buClr>
                <a:srgbClr val="0099CC"/>
              </a:buClr>
              <a:buChar char="•"/>
              <a:defRPr sz="1600">
                <a:solidFill>
                  <a:srgbClr val="003366"/>
                </a:solidFill>
                <a:latin typeface="Franklin Gothic Book" pitchFamily="34" charset="0"/>
              </a:defRPr>
            </a:lvl5pPr>
            <a:lvl6pPr marL="2514600" indent="-228600" eaLnBrk="0" fontAlgn="base" hangingPunct="0">
              <a:spcBef>
                <a:spcPct val="25000"/>
              </a:spcBef>
              <a:spcAft>
                <a:spcPct val="25000"/>
              </a:spcAft>
              <a:buClr>
                <a:srgbClr val="0099CC"/>
              </a:buClr>
              <a:buChar char="•"/>
              <a:defRPr sz="1600">
                <a:solidFill>
                  <a:srgbClr val="003366"/>
                </a:solidFill>
                <a:latin typeface="Franklin Gothic Book" pitchFamily="34" charset="0"/>
              </a:defRPr>
            </a:lvl6pPr>
            <a:lvl7pPr marL="2971800" indent="-228600" eaLnBrk="0" fontAlgn="base" hangingPunct="0">
              <a:spcBef>
                <a:spcPct val="25000"/>
              </a:spcBef>
              <a:spcAft>
                <a:spcPct val="25000"/>
              </a:spcAft>
              <a:buClr>
                <a:srgbClr val="0099CC"/>
              </a:buClr>
              <a:buChar char="•"/>
              <a:defRPr sz="1600">
                <a:solidFill>
                  <a:srgbClr val="003366"/>
                </a:solidFill>
                <a:latin typeface="Franklin Gothic Book" pitchFamily="34" charset="0"/>
              </a:defRPr>
            </a:lvl7pPr>
            <a:lvl8pPr marL="3429000" indent="-228600" eaLnBrk="0" fontAlgn="base" hangingPunct="0">
              <a:spcBef>
                <a:spcPct val="25000"/>
              </a:spcBef>
              <a:spcAft>
                <a:spcPct val="25000"/>
              </a:spcAft>
              <a:buClr>
                <a:srgbClr val="0099CC"/>
              </a:buClr>
              <a:buChar char="•"/>
              <a:defRPr sz="1600">
                <a:solidFill>
                  <a:srgbClr val="003366"/>
                </a:solidFill>
                <a:latin typeface="Franklin Gothic Book" pitchFamily="34" charset="0"/>
              </a:defRPr>
            </a:lvl8pPr>
            <a:lvl9pPr marL="3886200" indent="-228600" eaLnBrk="0" fontAlgn="base" hangingPunct="0">
              <a:spcBef>
                <a:spcPct val="25000"/>
              </a:spcBef>
              <a:spcAft>
                <a:spcPct val="25000"/>
              </a:spcAft>
              <a:buClr>
                <a:srgbClr val="0099CC"/>
              </a:buClr>
              <a:buChar char="•"/>
              <a:defRPr sz="1600">
                <a:solidFill>
                  <a:srgbClr val="003366"/>
                </a:solidFill>
                <a:latin typeface="Franklin Gothic Book" pitchFamily="34" charset="0"/>
              </a:defRPr>
            </a:lvl9pPr>
          </a:lstStyle>
          <a:p>
            <a:pPr>
              <a:spcBef>
                <a:spcPct val="0"/>
              </a:spcBef>
              <a:spcAft>
                <a:spcPct val="0"/>
              </a:spcAft>
              <a:buClrTx/>
              <a:buFontTx/>
              <a:buNone/>
            </a:pPr>
            <a:fld id="{E7409AF0-F876-458E-8A4D-CA3EC06C782D}" type="slidenum">
              <a:rPr lang="es-ES_tradnl" altLang="es-ES" sz="1200">
                <a:solidFill>
                  <a:schemeClr val="bg2"/>
                </a:solidFill>
              </a:rPr>
              <a:pPr>
                <a:spcBef>
                  <a:spcPct val="0"/>
                </a:spcBef>
                <a:spcAft>
                  <a:spcPct val="0"/>
                </a:spcAft>
                <a:buClrTx/>
                <a:buFontTx/>
                <a:buNone/>
              </a:pPr>
              <a:t>1</a:t>
            </a:fld>
            <a:endParaRPr lang="es-ES_tradnl" altLang="es-ES" sz="1200">
              <a:solidFill>
                <a:schemeClr val="bg2"/>
              </a:solidFill>
            </a:endParaRPr>
          </a:p>
        </p:txBody>
      </p:sp>
      <p:sp>
        <p:nvSpPr>
          <p:cNvPr id="4099" name="Rectangle 10"/>
          <p:cNvSpPr>
            <a:spLocks noGrp="1" noChangeArrowheads="1"/>
          </p:cNvSpPr>
          <p:nvPr>
            <p:ph type="ctrTitle" idx="4294967295"/>
          </p:nvPr>
        </p:nvSpPr>
        <p:spPr>
          <a:xfrm>
            <a:off x="1959195" y="3365047"/>
            <a:ext cx="9360446" cy="819150"/>
          </a:xfrm>
        </p:spPr>
        <p:txBody>
          <a:bodyPr>
            <a:noAutofit/>
          </a:bodyPr>
          <a:lstStyle/>
          <a:p>
            <a:pPr>
              <a:lnSpc>
                <a:spcPts val="3600"/>
              </a:lnSpc>
            </a:pPr>
            <a:r>
              <a:rPr lang="es-ES" altLang="es-ES" sz="3600" b="1" smtClean="0">
                <a:solidFill>
                  <a:srgbClr val="003366"/>
                </a:solidFill>
              </a:rPr>
              <a:t>Blockchain &amp; bitcoin - ¿ Oportunidad o amenaza ? </a:t>
            </a:r>
            <a:endParaRPr lang="es-ES_tradnl" altLang="es-ES" sz="3600" b="1" dirty="0">
              <a:solidFill>
                <a:srgbClr val="003366"/>
              </a:solidFill>
            </a:endParaRPr>
          </a:p>
        </p:txBody>
      </p:sp>
      <p:sp>
        <p:nvSpPr>
          <p:cNvPr id="4100" name="Rectangle 11"/>
          <p:cNvSpPr>
            <a:spLocks noGrp="1" noChangeArrowheads="1"/>
          </p:cNvSpPr>
          <p:nvPr>
            <p:ph type="subTitle" idx="4294967295"/>
          </p:nvPr>
        </p:nvSpPr>
        <p:spPr>
          <a:xfrm>
            <a:off x="0" y="6480778"/>
            <a:ext cx="1065503" cy="333425"/>
          </a:xfrm>
        </p:spPr>
        <p:txBody>
          <a:bodyPr vert="horz" wrap="square" lIns="0" tIns="0" rIns="0" bIns="0" rtlCol="0">
            <a:spAutoFit/>
          </a:bodyPr>
          <a:lstStyle/>
          <a:p>
            <a:pPr marL="0" indent="0" algn="r">
              <a:lnSpc>
                <a:spcPts val="2600"/>
              </a:lnSpc>
              <a:spcBef>
                <a:spcPct val="0"/>
              </a:spcBef>
              <a:buNone/>
            </a:pPr>
            <a:r>
              <a:rPr lang="es-ES" altLang="es-ES" sz="1400" smtClean="0"/>
              <a:t>21 abril 2016</a:t>
            </a:r>
            <a:endParaRPr lang="es-ES_tradnl" altLang="es-ES" sz="1400" dirty="0" smtClean="0"/>
          </a:p>
        </p:txBody>
      </p:sp>
      <p:sp>
        <p:nvSpPr>
          <p:cNvPr id="4102" name="Rectangle 17"/>
          <p:cNvSpPr>
            <a:spLocks noChangeArrowheads="1"/>
          </p:cNvSpPr>
          <p:nvPr/>
        </p:nvSpPr>
        <p:spPr bwMode="auto">
          <a:xfrm>
            <a:off x="4183775" y="4184197"/>
            <a:ext cx="67691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5000"/>
              </a:spcBef>
              <a:spcAft>
                <a:spcPct val="25000"/>
              </a:spcAft>
              <a:buClr>
                <a:srgbClr val="0099CC"/>
              </a:buClr>
              <a:buChar char="•"/>
              <a:defRPr sz="2000">
                <a:solidFill>
                  <a:srgbClr val="003366"/>
                </a:solidFill>
                <a:latin typeface="Franklin Gothic Book" pitchFamily="34" charset="0"/>
              </a:defRPr>
            </a:lvl1pPr>
            <a:lvl2pPr marL="742950" indent="-285750" eaLnBrk="0" hangingPunct="0">
              <a:spcBef>
                <a:spcPct val="25000"/>
              </a:spcBef>
              <a:spcAft>
                <a:spcPct val="25000"/>
              </a:spcAft>
              <a:buClr>
                <a:srgbClr val="0099CC"/>
              </a:buClr>
              <a:buChar char="•"/>
              <a:defRPr sz="2800">
                <a:solidFill>
                  <a:srgbClr val="003366"/>
                </a:solidFill>
                <a:latin typeface="Franklin Gothic Book" pitchFamily="34" charset="0"/>
              </a:defRPr>
            </a:lvl2pPr>
            <a:lvl3pPr marL="1143000" indent="-228600" eaLnBrk="0" hangingPunct="0">
              <a:spcBef>
                <a:spcPct val="25000"/>
              </a:spcBef>
              <a:spcAft>
                <a:spcPct val="25000"/>
              </a:spcAft>
              <a:buClr>
                <a:srgbClr val="0099CC"/>
              </a:buClr>
              <a:buChar char="•"/>
              <a:defRPr sz="1600">
                <a:solidFill>
                  <a:srgbClr val="003366"/>
                </a:solidFill>
                <a:latin typeface="Franklin Gothic Book" pitchFamily="34" charset="0"/>
              </a:defRPr>
            </a:lvl3pPr>
            <a:lvl4pPr marL="1600200" indent="-228600" eaLnBrk="0" hangingPunct="0">
              <a:spcBef>
                <a:spcPct val="25000"/>
              </a:spcBef>
              <a:spcAft>
                <a:spcPct val="25000"/>
              </a:spcAft>
              <a:buClr>
                <a:srgbClr val="0099CC"/>
              </a:buClr>
              <a:buChar char="•"/>
              <a:defRPr sz="1600">
                <a:solidFill>
                  <a:srgbClr val="003366"/>
                </a:solidFill>
                <a:latin typeface="Franklin Gothic Book" pitchFamily="34" charset="0"/>
              </a:defRPr>
            </a:lvl4pPr>
            <a:lvl5pPr marL="2057400" indent="-228600" eaLnBrk="0" hangingPunct="0">
              <a:spcBef>
                <a:spcPct val="25000"/>
              </a:spcBef>
              <a:spcAft>
                <a:spcPct val="25000"/>
              </a:spcAft>
              <a:buClr>
                <a:srgbClr val="0099CC"/>
              </a:buClr>
              <a:buChar char="•"/>
              <a:defRPr sz="1600">
                <a:solidFill>
                  <a:srgbClr val="003366"/>
                </a:solidFill>
                <a:latin typeface="Franklin Gothic Book" pitchFamily="34" charset="0"/>
              </a:defRPr>
            </a:lvl5pPr>
            <a:lvl6pPr marL="2514600" indent="-228600" eaLnBrk="0" fontAlgn="base" hangingPunct="0">
              <a:spcBef>
                <a:spcPct val="25000"/>
              </a:spcBef>
              <a:spcAft>
                <a:spcPct val="25000"/>
              </a:spcAft>
              <a:buClr>
                <a:srgbClr val="0099CC"/>
              </a:buClr>
              <a:buChar char="•"/>
              <a:defRPr sz="1600">
                <a:solidFill>
                  <a:srgbClr val="003366"/>
                </a:solidFill>
                <a:latin typeface="Franklin Gothic Book" pitchFamily="34" charset="0"/>
              </a:defRPr>
            </a:lvl6pPr>
            <a:lvl7pPr marL="2971800" indent="-228600" eaLnBrk="0" fontAlgn="base" hangingPunct="0">
              <a:spcBef>
                <a:spcPct val="25000"/>
              </a:spcBef>
              <a:spcAft>
                <a:spcPct val="25000"/>
              </a:spcAft>
              <a:buClr>
                <a:srgbClr val="0099CC"/>
              </a:buClr>
              <a:buChar char="•"/>
              <a:defRPr sz="1600">
                <a:solidFill>
                  <a:srgbClr val="003366"/>
                </a:solidFill>
                <a:latin typeface="Franklin Gothic Book" pitchFamily="34" charset="0"/>
              </a:defRPr>
            </a:lvl7pPr>
            <a:lvl8pPr marL="3429000" indent="-228600" eaLnBrk="0" fontAlgn="base" hangingPunct="0">
              <a:spcBef>
                <a:spcPct val="25000"/>
              </a:spcBef>
              <a:spcAft>
                <a:spcPct val="25000"/>
              </a:spcAft>
              <a:buClr>
                <a:srgbClr val="0099CC"/>
              </a:buClr>
              <a:buChar char="•"/>
              <a:defRPr sz="1600">
                <a:solidFill>
                  <a:srgbClr val="003366"/>
                </a:solidFill>
                <a:latin typeface="Franklin Gothic Book" pitchFamily="34" charset="0"/>
              </a:defRPr>
            </a:lvl8pPr>
            <a:lvl9pPr marL="3886200" indent="-228600" eaLnBrk="0" fontAlgn="base" hangingPunct="0">
              <a:spcBef>
                <a:spcPct val="25000"/>
              </a:spcBef>
              <a:spcAft>
                <a:spcPct val="25000"/>
              </a:spcAft>
              <a:buClr>
                <a:srgbClr val="0099CC"/>
              </a:buClr>
              <a:buChar char="•"/>
              <a:defRPr sz="1600">
                <a:solidFill>
                  <a:srgbClr val="003366"/>
                </a:solidFill>
                <a:latin typeface="Franklin Gothic Book" pitchFamily="34" charset="0"/>
              </a:defRPr>
            </a:lvl9pPr>
          </a:lstStyle>
          <a:p>
            <a:pPr algn="r" eaLnBrk="1" hangingPunct="1">
              <a:lnSpc>
                <a:spcPts val="2600"/>
              </a:lnSpc>
              <a:spcBef>
                <a:spcPct val="0"/>
              </a:spcBef>
              <a:buNone/>
            </a:pPr>
            <a:r>
              <a:rPr lang="es-ES" altLang="es-ES" sz="2400"/>
              <a:t>Dirección de Tesorería y Mercado de Capitales</a:t>
            </a:r>
            <a:endParaRPr lang="es-ES_tradnl" altLang="es-ES" sz="2400"/>
          </a:p>
        </p:txBody>
      </p:sp>
      <p:pic>
        <p:nvPicPr>
          <p:cNvPr id="7" name="Picture 2" descr="http://marcaporhombro.com/wp-content/uploads/2013/07/sabad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43" y="212272"/>
            <a:ext cx="317499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7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20" name="Imagen 19"/>
          <p:cNvPicPr>
            <a:picLocks noChangeAspect="1"/>
          </p:cNvPicPr>
          <p:nvPr/>
        </p:nvPicPr>
        <p:blipFill>
          <a:blip r:embed="rId3"/>
          <a:stretch>
            <a:fillRect/>
          </a:stretch>
        </p:blipFill>
        <p:spPr>
          <a:xfrm>
            <a:off x="220583" y="174749"/>
            <a:ext cx="12150381" cy="6053853"/>
          </a:xfrm>
          <a:prstGeom prst="rect">
            <a:avLst/>
          </a:prstGeom>
        </p:spPr>
      </p:pic>
    </p:spTree>
    <p:extLst>
      <p:ext uri="{BB962C8B-B14F-4D97-AF65-F5344CB8AC3E}">
        <p14:creationId xmlns:p14="http://schemas.microsoft.com/office/powerpoint/2010/main" val="192432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 name="Group 696"/>
          <p:cNvGrpSpPr/>
          <p:nvPr/>
        </p:nvGrpSpPr>
        <p:grpSpPr>
          <a:xfrm>
            <a:off x="5539517" y="6185196"/>
            <a:ext cx="720001" cy="89639"/>
            <a:chOff x="0" y="0"/>
            <a:chExt cx="719999" cy="89638"/>
          </a:xfrm>
        </p:grpSpPr>
        <p:sp>
          <p:nvSpPr>
            <p:cNvPr id="691" name="Shape 691"/>
            <p:cNvSpPr/>
            <p:nvPr/>
          </p:nvSpPr>
          <p:spPr>
            <a:xfrm>
              <a:off x="0" y="-1"/>
              <a:ext cx="89639" cy="89640"/>
            </a:xfrm>
            <a:prstGeom prst="ellipse">
              <a:avLst/>
            </a:prstGeom>
            <a:solidFill>
              <a:srgbClr val="B8CB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92" name="Shape 692"/>
            <p:cNvSpPr/>
            <p:nvPr/>
          </p:nvSpPr>
          <p:spPr>
            <a:xfrm>
              <a:off x="157590" y="-1"/>
              <a:ext cx="89639" cy="89640"/>
            </a:xfrm>
            <a:prstGeom prst="ellipse">
              <a:avLst/>
            </a:prstGeom>
            <a:solidFill>
              <a:srgbClr val="99AEB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93" name="Shape 693"/>
            <p:cNvSpPr/>
            <p:nvPr/>
          </p:nvSpPr>
          <p:spPr>
            <a:xfrm>
              <a:off x="315180" y="-1"/>
              <a:ext cx="89639" cy="89640"/>
            </a:xfrm>
            <a:prstGeom prst="ellipse">
              <a:avLst/>
            </a:prstGeom>
            <a:solidFill>
              <a:srgbClr val="7C95A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94" name="Shape 694"/>
            <p:cNvSpPr/>
            <p:nvPr/>
          </p:nvSpPr>
          <p:spPr>
            <a:xfrm>
              <a:off x="472771" y="-1"/>
              <a:ext cx="89639" cy="89640"/>
            </a:xfrm>
            <a:prstGeom prst="ellipse">
              <a:avLst/>
            </a:prstGeom>
            <a:solidFill>
              <a:srgbClr val="637C9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95" name="Shape 695"/>
            <p:cNvSpPr/>
            <p:nvPr/>
          </p:nvSpPr>
          <p:spPr>
            <a:xfrm>
              <a:off x="630361" y="-1"/>
              <a:ext cx="89639" cy="89640"/>
            </a:xfrm>
            <a:prstGeom prst="ellipse">
              <a:avLst/>
            </a:prstGeom>
            <a:solidFill>
              <a:srgbClr val="495D6B"/>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697" name="Shape 697"/>
          <p:cNvSpPr/>
          <p:nvPr/>
        </p:nvSpPr>
        <p:spPr>
          <a:xfrm>
            <a:off x="1106428" y="3615851"/>
            <a:ext cx="10333163" cy="24929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57200">
              <a:defRPr>
                <a:solidFill>
                  <a:srgbClr val="535353"/>
                </a:solidFill>
                <a:latin typeface="Neris Thin"/>
                <a:ea typeface="Neris Thin"/>
                <a:cs typeface="Neris Thin"/>
                <a:sym typeface="Neris Thin"/>
              </a:defRPr>
            </a:pPr>
            <a:r>
              <a:rPr lang="es-ES" smtClean="0"/>
              <a:t>Más conocido por sustentar el protocolo de bitcoin, el término </a:t>
            </a:r>
            <a:r>
              <a:rPr lang="es-ES" b="1" smtClean="0"/>
              <a:t>blockchain</a:t>
            </a:r>
            <a:r>
              <a:rPr lang="es-ES" smtClean="0"/>
              <a:t> se usa para designar</a:t>
            </a:r>
            <a:endParaRPr smtClean="0"/>
          </a:p>
          <a:p>
            <a:pPr defTabSz="457200">
              <a:defRPr>
                <a:solidFill>
                  <a:srgbClr val="535353"/>
                </a:solidFill>
                <a:latin typeface="Neris Thin"/>
                <a:ea typeface="Neris Thin"/>
                <a:cs typeface="Neris Thin"/>
                <a:sym typeface="Neris Thin"/>
              </a:defRPr>
            </a:pPr>
            <a:r>
              <a:rPr lang="es-ES"/>
              <a:t>e</a:t>
            </a:r>
            <a:r>
              <a:rPr lang="es-ES" smtClean="0"/>
              <a:t>l proceso de añadir bloques criptográficamente firmados para fomar un resgitro de datos</a:t>
            </a:r>
            <a:endParaRPr smtClean="0"/>
          </a:p>
          <a:p>
            <a:pPr defTabSz="457200">
              <a:defRPr>
                <a:solidFill>
                  <a:srgbClr val="535353"/>
                </a:solidFill>
                <a:latin typeface="Neris Thin"/>
                <a:ea typeface="Neris Thin"/>
                <a:cs typeface="Neris Thin"/>
                <a:sym typeface="Neris Thin"/>
              </a:defRPr>
            </a:pPr>
            <a:r>
              <a:rPr lang="es-ES" i="1" smtClean="0"/>
              <a:t>INMUTABLE</a:t>
            </a:r>
            <a:r>
              <a:rPr lang="es-ES" smtClean="0"/>
              <a:t> y </a:t>
            </a:r>
            <a:r>
              <a:rPr lang="es-ES" i="1" smtClean="0"/>
              <a:t>PERPÉTUO.</a:t>
            </a:r>
            <a:endParaRPr i="1" smtClean="0"/>
          </a:p>
          <a:p>
            <a:pPr defTabSz="457200">
              <a:defRPr>
                <a:solidFill>
                  <a:srgbClr val="535353"/>
                </a:solidFill>
                <a:latin typeface="Neris Thin"/>
                <a:ea typeface="Neris Thin"/>
                <a:cs typeface="Neris Thin"/>
                <a:sym typeface="Neris Thin"/>
              </a:defRPr>
            </a:pPr>
            <a:endParaRPr smtClean="0"/>
          </a:p>
          <a:p>
            <a:pPr defTabSz="457200">
              <a:defRPr>
                <a:solidFill>
                  <a:srgbClr val="535353"/>
                </a:solidFill>
                <a:latin typeface="Neris Thin"/>
                <a:ea typeface="Neris Thin"/>
                <a:cs typeface="Neris Thin"/>
                <a:sym typeface="Neris Thin"/>
              </a:defRPr>
            </a:pPr>
            <a:endParaRPr lang="es-ES" smtClean="0"/>
          </a:p>
          <a:p>
            <a:pPr defTabSz="457200">
              <a:defRPr>
                <a:solidFill>
                  <a:srgbClr val="535353"/>
                </a:solidFill>
                <a:latin typeface="Neris Thin"/>
                <a:ea typeface="Neris Thin"/>
                <a:cs typeface="Neris Thin"/>
                <a:sym typeface="Neris Thin"/>
              </a:defRPr>
            </a:pPr>
            <a:r>
              <a:rPr lang="es-ES" smtClean="0"/>
              <a:t>El libro de contabilidad distribuido </a:t>
            </a:r>
            <a:r>
              <a:rPr lang="es-ES" b="1" smtClean="0"/>
              <a:t>( distributed ledger </a:t>
            </a:r>
            <a:r>
              <a:rPr lang="es-ES" smtClean="0"/>
              <a:t>) se usa para designar la arquitectura de una</a:t>
            </a:r>
            <a:endParaRPr smtClean="0"/>
          </a:p>
          <a:p>
            <a:pPr defTabSz="457200">
              <a:defRPr>
                <a:solidFill>
                  <a:srgbClr val="535353"/>
                </a:solidFill>
                <a:latin typeface="Neris Thin"/>
                <a:ea typeface="Neris Thin"/>
                <a:cs typeface="Neris Thin"/>
                <a:sym typeface="Neris Thin"/>
              </a:defRPr>
            </a:pPr>
            <a:r>
              <a:rPr lang="es-ES" smtClean="0"/>
              <a:t>base de datos donde todos los nodos en el sistema colaboran para alcanzar un </a:t>
            </a:r>
            <a:r>
              <a:rPr lang="es-ES" i="1" smtClean="0"/>
              <a:t>CONSENSO</a:t>
            </a:r>
            <a:r>
              <a:rPr lang="es-ES" smtClean="0"/>
              <a:t> en el</a:t>
            </a:r>
            <a:endParaRPr smtClean="0"/>
          </a:p>
          <a:p>
            <a:pPr defTabSz="457200">
              <a:defRPr>
                <a:solidFill>
                  <a:srgbClr val="535353"/>
                </a:solidFill>
                <a:latin typeface="Neris Thin"/>
                <a:ea typeface="Neris Thin"/>
                <a:cs typeface="Neris Thin"/>
                <a:sym typeface="Neris Thin"/>
              </a:defRPr>
            </a:pPr>
            <a:r>
              <a:rPr lang="es-ES"/>
              <a:t>c</a:t>
            </a:r>
            <a:r>
              <a:rPr lang="es-ES" smtClean="0"/>
              <a:t>orrecto estado del recurso compartido</a:t>
            </a:r>
            <a:r>
              <a:rPr smtClean="0"/>
              <a:t>.</a:t>
            </a:r>
          </a:p>
          <a:p>
            <a:pPr defTabSz="457200">
              <a:defRPr>
                <a:solidFill>
                  <a:srgbClr val="535353"/>
                </a:solidFill>
                <a:latin typeface="Neris Thin"/>
                <a:ea typeface="Neris Thin"/>
                <a:cs typeface="Neris Thin"/>
                <a:sym typeface="Neris Thin"/>
              </a:defRPr>
            </a:pPr>
            <a:endParaRPr lang="es-ES" smtClean="0"/>
          </a:p>
        </p:txBody>
      </p:sp>
      <p:sp>
        <p:nvSpPr>
          <p:cNvPr id="2" name="Marcador de texto 1"/>
          <p:cNvSpPr>
            <a:spLocks noGrp="1"/>
          </p:cNvSpPr>
          <p:nvPr>
            <p:ph type="body" sz="quarter" idx="13"/>
          </p:nvPr>
        </p:nvSpPr>
        <p:spPr/>
        <p:txBody>
          <a:bodyPr/>
          <a:lstStyle/>
          <a:p>
            <a:r>
              <a:rPr lang="en-US"/>
              <a:t>La tecnología bitcoin: el BLOCKCHAIN</a:t>
            </a:r>
            <a:endParaRPr lang="id-ID"/>
          </a:p>
          <a:p>
            <a:endParaRPr lang="es-ES"/>
          </a:p>
        </p:txBody>
      </p:sp>
      <p:sp>
        <p:nvSpPr>
          <p:cNvPr id="3" name="Marcador de texto 2"/>
          <p:cNvSpPr>
            <a:spLocks noGrp="1"/>
          </p:cNvSpPr>
          <p:nvPr>
            <p:ph type="body" sz="quarter" idx="14"/>
          </p:nvPr>
        </p:nvSpPr>
        <p:spPr/>
        <p:txBody>
          <a:bodyPr/>
          <a:lstStyle/>
          <a:p>
            <a:r>
              <a:rPr lang="es-ES" smtClean="0"/>
              <a:t>¿ Qué es el blockchasin ?</a:t>
            </a:r>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943" y="1184230"/>
            <a:ext cx="3960813" cy="2267017"/>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609" y="1246829"/>
            <a:ext cx="4418013" cy="2343314"/>
          </a:xfrm>
          <a:prstGeom prst="rect">
            <a:avLst/>
          </a:prstGeom>
        </p:spPr>
      </p:pic>
    </p:spTree>
    <p:extLst>
      <p:ext uri="{BB962C8B-B14F-4D97-AF65-F5344CB8AC3E}">
        <p14:creationId xmlns:p14="http://schemas.microsoft.com/office/powerpoint/2010/main" val="1961241603"/>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fill="hold" grpId="0" nodeType="afterEffect">
                                  <p:stCondLst>
                                    <p:cond delay="0"/>
                                  </p:stCondLst>
                                  <p:iterate>
                                    <p:tmAbs val="0"/>
                                  </p:iterate>
                                  <p:childTnLst>
                                    <p:set>
                                      <p:cBhvr>
                                        <p:cTn id="15" fill="hold"/>
                                        <p:tgtEl>
                                          <p:spTgt spid="697"/>
                                        </p:tgtEl>
                                        <p:attrNameLst>
                                          <p:attrName>style.visibility</p:attrName>
                                        </p:attrNameLst>
                                      </p:cBhvr>
                                      <p:to>
                                        <p:strVal val="visible"/>
                                      </p:to>
                                    </p:set>
                                    <p:animEffect transition="in" filter="dissolve">
                                      <p:cBhvr>
                                        <p:cTn id="16" dur="500"/>
                                        <p:tgtEl>
                                          <p:spTgt spid="697"/>
                                        </p:tgtEl>
                                      </p:cBhvr>
                                    </p:animEffect>
                                  </p:childTnLst>
                                </p:cTn>
                              </p:par>
                            </p:childTnLst>
                          </p:cTn>
                        </p:par>
                        <p:par>
                          <p:cTn id="17" fill="hold">
                            <p:stCondLst>
                              <p:cond delay="1000"/>
                            </p:stCondLst>
                            <p:childTnLst>
                              <p:par>
                                <p:cTn id="18" presetID="22" presetClass="entr" presetSubtype="8" fill="hold" grpId="0" nodeType="afterEffect">
                                  <p:stCondLst>
                                    <p:cond delay="0"/>
                                  </p:stCondLst>
                                  <p:iterate>
                                    <p:tmAbs val="0"/>
                                  </p:iterate>
                                  <p:childTnLst>
                                    <p:set>
                                      <p:cBhvr>
                                        <p:cTn id="19" fill="hold"/>
                                        <p:tgtEl>
                                          <p:spTgt spid="696"/>
                                        </p:tgtEl>
                                        <p:attrNameLst>
                                          <p:attrName>style.visibility</p:attrName>
                                        </p:attrNameLst>
                                      </p:cBhvr>
                                      <p:to>
                                        <p:strVal val="visible"/>
                                      </p:to>
                                    </p:set>
                                    <p:animEffect transition="in" filter="wipe(left)">
                                      <p:cBhvr>
                                        <p:cTn id="20" dur="500"/>
                                        <p:tgtEl>
                                          <p:spTgt spid="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 grpId="0" animBg="1" advAuto="0"/>
      <p:bldP spid="697"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266437e-078d-452f-8da6-0937a8ecd503"/>
          <p:cNvSpPr>
            <a:spLocks noGrp="1"/>
          </p:cNvSpPr>
          <p:nvPr>
            <p:ph type="body" sz="quarter" idx="4294967295"/>
          </p:nvPr>
        </p:nvSpPr>
        <p:spPr>
          <a:xfrm>
            <a:off x="333374" y="676743"/>
            <a:ext cx="10905240" cy="280986"/>
          </a:xfrm>
          <a:prstGeom prst="rect">
            <a:avLst/>
          </a:prstGeom>
        </p:spPr>
        <p:txBody>
          <a:bodyPr vert="horz" lIns="0" tIns="0" rIns="0" bIns="0" rtlCol="0">
            <a:normAutofit/>
          </a:bodyPr>
          <a:lstStyle/>
          <a:p>
            <a:pPr marL="0" indent="0">
              <a:buNone/>
            </a:pPr>
            <a:r>
              <a:rPr sz="1000" smtClean="0">
                <a:solidFill>
                  <a:schemeClr val="bg1">
                    <a:lumMod val="50000"/>
                  </a:schemeClr>
                </a:solidFill>
                <a:latin typeface="+mn-lt"/>
              </a:rPr>
              <a:t>Componentes del protocolo</a:t>
            </a:r>
            <a:endParaRPr sz="1000">
              <a:solidFill>
                <a:schemeClr val="bg1">
                  <a:lumMod val="50000"/>
                </a:schemeClr>
              </a:solidFill>
              <a:latin typeface="+mn-lt"/>
            </a:endParaRPr>
          </a:p>
        </p:txBody>
      </p:sp>
      <p:grpSp>
        <p:nvGrpSpPr>
          <p:cNvPr id="29" name="e60832c1-752a-4f53-be2a-adabee9f83b5"/>
          <p:cNvGrpSpPr/>
          <p:nvPr/>
        </p:nvGrpSpPr>
        <p:grpSpPr>
          <a:xfrm>
            <a:off x="3612848" y="4843270"/>
            <a:ext cx="2362201" cy="1677115"/>
            <a:chOff x="-45497" y="0"/>
            <a:chExt cx="2362199" cy="1677115"/>
          </a:xfrm>
        </p:grpSpPr>
        <p:sp>
          <p:nvSpPr>
            <p:cNvPr id="30" name="Shape 1564"/>
            <p:cNvSpPr/>
            <p:nvPr/>
          </p:nvSpPr>
          <p:spPr>
            <a:xfrm>
              <a:off x="326359" y="292120"/>
              <a:ext cx="1990343" cy="1384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685800">
                <a:lnSpc>
                  <a:spcPct val="150000"/>
                </a:lnSpc>
                <a:spcBef>
                  <a:spcPts val="700"/>
                </a:spcBef>
                <a:defRPr sz="1000">
                  <a:solidFill>
                    <a:srgbClr val="595959"/>
                  </a:solidFill>
                </a:defRPr>
              </a:lvl1pPr>
            </a:lstStyle>
            <a:p>
              <a:r>
                <a:rPr lang="es-ES" smtClean="0"/>
                <a:t>SHA-256 ( Secured Hash Algorithm ) que genera una cadena “casi única” y fija de 256-bit. Son algoritmos de dirección única: de la cadena HASH es imposible inferir los datos.</a:t>
              </a:r>
              <a:endParaRPr/>
            </a:p>
          </p:txBody>
        </p:sp>
        <p:sp>
          <p:nvSpPr>
            <p:cNvPr id="31" name="Shape 1565"/>
            <p:cNvSpPr/>
            <p:nvPr/>
          </p:nvSpPr>
          <p:spPr>
            <a:xfrm>
              <a:off x="326358" y="68892"/>
              <a:ext cx="1990343" cy="1661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685800">
                <a:lnSpc>
                  <a:spcPct val="90000"/>
                </a:lnSpc>
                <a:spcBef>
                  <a:spcPts val="700"/>
                </a:spcBef>
                <a:defRPr sz="1200">
                  <a:solidFill>
                    <a:srgbClr val="F23B48"/>
                  </a:solidFill>
                  <a:latin typeface="Lato"/>
                  <a:ea typeface="Lato"/>
                  <a:cs typeface="Lato"/>
                  <a:sym typeface="Lato"/>
                </a:defRPr>
              </a:lvl1pPr>
            </a:lstStyle>
            <a:p>
              <a:r>
                <a:rPr lang="es-ES" smtClean="0"/>
                <a:t>Inmutabilidad</a:t>
              </a:r>
              <a:endParaRPr/>
            </a:p>
          </p:txBody>
        </p:sp>
        <p:sp>
          <p:nvSpPr>
            <p:cNvPr id="32" name="Shape 1566"/>
            <p:cNvSpPr/>
            <p:nvPr/>
          </p:nvSpPr>
          <p:spPr>
            <a:xfrm>
              <a:off x="-45497" y="0"/>
              <a:ext cx="230832" cy="2769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ctr">
                <a:defRPr>
                  <a:solidFill>
                    <a:srgbClr val="F23B48"/>
                  </a:solidFill>
                  <a:latin typeface="FontAwesome"/>
                  <a:ea typeface="FontAwesome"/>
                  <a:cs typeface="FontAwesome"/>
                  <a:sym typeface="FontAwesome"/>
                </a:defRPr>
              </a:lvl1pPr>
            </a:lstStyle>
            <a:p>
              <a:r>
                <a:rPr lang="es-ES"/>
                <a:t></a:t>
              </a:r>
              <a:endParaRPr/>
            </a:p>
          </p:txBody>
        </p:sp>
      </p:grpSp>
      <p:sp>
        <p:nvSpPr>
          <p:cNvPr id="33" name="fbd7ce58-525d-45f6-8c66-16d79237ec3c"/>
          <p:cNvSpPr/>
          <p:nvPr/>
        </p:nvSpPr>
        <p:spPr>
          <a:xfrm>
            <a:off x="3597607" y="4590740"/>
            <a:ext cx="2377440" cy="49578"/>
          </a:xfrm>
          <a:prstGeom prst="rect">
            <a:avLst/>
          </a:prstGeom>
          <a:solidFill>
            <a:srgbClr val="F23B48"/>
          </a:solidFill>
          <a:ln w="12700">
            <a:miter lim="400000"/>
          </a:ln>
        </p:spPr>
        <p:txBody>
          <a:bodyPr lIns="45719" rIns="45719" anchor="ctr"/>
          <a:lstStyle/>
          <a:p>
            <a:pPr algn="ctr">
              <a:defRPr>
                <a:solidFill>
                  <a:srgbClr val="FFFFFF"/>
                </a:solidFill>
              </a:defRPr>
            </a:pPr>
            <a:endParaRPr/>
          </a:p>
        </p:txBody>
      </p:sp>
      <p:sp>
        <p:nvSpPr>
          <p:cNvPr id="34" name="65c0e5bd-9298-4391-b768-567ba417fbec"/>
          <p:cNvSpPr/>
          <p:nvPr/>
        </p:nvSpPr>
        <p:spPr>
          <a:xfrm>
            <a:off x="8638033" y="4576398"/>
            <a:ext cx="2377441" cy="49578"/>
          </a:xfrm>
          <a:prstGeom prst="rect">
            <a:avLst/>
          </a:prstGeom>
          <a:solidFill>
            <a:srgbClr val="F23B48"/>
          </a:solidFill>
          <a:ln w="12700">
            <a:miter lim="400000"/>
          </a:ln>
        </p:spPr>
        <p:txBody>
          <a:bodyPr lIns="45719" rIns="45719" anchor="ctr"/>
          <a:lstStyle/>
          <a:p>
            <a:pPr algn="ctr">
              <a:defRPr>
                <a:solidFill>
                  <a:srgbClr val="FFFFFF"/>
                </a:solidFill>
              </a:defRPr>
            </a:pPr>
            <a:endParaRPr/>
          </a:p>
        </p:txBody>
      </p:sp>
      <p:sp>
        <p:nvSpPr>
          <p:cNvPr id="35" name="daf47717-c82a-4a00-8ce5-a17caffac47b"/>
          <p:cNvSpPr/>
          <p:nvPr/>
        </p:nvSpPr>
        <p:spPr>
          <a:xfrm>
            <a:off x="6130545" y="4576398"/>
            <a:ext cx="2377441" cy="49578"/>
          </a:xfrm>
          <a:prstGeom prst="rect">
            <a:avLst/>
          </a:prstGeom>
          <a:solidFill>
            <a:srgbClr val="F23B48"/>
          </a:solidFill>
          <a:ln w="12700">
            <a:miter lim="400000"/>
          </a:ln>
        </p:spPr>
        <p:txBody>
          <a:bodyPr lIns="45719" rIns="45719" anchor="ctr"/>
          <a:lstStyle/>
          <a:p>
            <a:pPr algn="ctr">
              <a:defRPr>
                <a:solidFill>
                  <a:srgbClr val="FFFFFF"/>
                </a:solidFill>
              </a:defRPr>
            </a:pPr>
            <a:endParaRPr/>
          </a:p>
        </p:txBody>
      </p:sp>
      <p:grpSp>
        <p:nvGrpSpPr>
          <p:cNvPr id="36" name="724bc5ff-46cc-4a55-a0be-d96e94eeb772"/>
          <p:cNvGrpSpPr/>
          <p:nvPr/>
        </p:nvGrpSpPr>
        <p:grpSpPr>
          <a:xfrm>
            <a:off x="6147374" y="4828928"/>
            <a:ext cx="2345371" cy="1907947"/>
            <a:chOff x="-29504" y="0"/>
            <a:chExt cx="2345370" cy="1907947"/>
          </a:xfrm>
        </p:grpSpPr>
        <p:sp>
          <p:nvSpPr>
            <p:cNvPr id="37" name="Shape 1571"/>
            <p:cNvSpPr/>
            <p:nvPr/>
          </p:nvSpPr>
          <p:spPr>
            <a:xfrm>
              <a:off x="325523" y="292120"/>
              <a:ext cx="1990343" cy="1615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685800">
                <a:lnSpc>
                  <a:spcPct val="150000"/>
                </a:lnSpc>
                <a:spcBef>
                  <a:spcPts val="700"/>
                </a:spcBef>
                <a:defRPr sz="1000">
                  <a:solidFill>
                    <a:srgbClr val="595959"/>
                  </a:solidFill>
                </a:defRPr>
              </a:lvl1pPr>
            </a:lstStyle>
            <a:p>
              <a:r>
                <a:rPr lang="es-ES" smtClean="0"/>
                <a:t>Transacciones organizados en estructuras de árbol con una ráíz HASH única. El más mínimo cambio en cualquiera de los nodos produce una raíz completamente distinto garantizadno la integridad de los datos del árbol.</a:t>
              </a:r>
              <a:endParaRPr/>
            </a:p>
          </p:txBody>
        </p:sp>
        <p:sp>
          <p:nvSpPr>
            <p:cNvPr id="38" name="Shape 1572"/>
            <p:cNvSpPr/>
            <p:nvPr/>
          </p:nvSpPr>
          <p:spPr>
            <a:xfrm>
              <a:off x="325521" y="68892"/>
              <a:ext cx="1990344" cy="1661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685800">
                <a:lnSpc>
                  <a:spcPct val="90000"/>
                </a:lnSpc>
                <a:spcBef>
                  <a:spcPts val="700"/>
                </a:spcBef>
                <a:defRPr sz="1200">
                  <a:solidFill>
                    <a:srgbClr val="F23B48"/>
                  </a:solidFill>
                  <a:latin typeface="Lato"/>
                  <a:ea typeface="Lato"/>
                  <a:cs typeface="Lato"/>
                  <a:sym typeface="Lato"/>
                </a:defRPr>
              </a:lvl1pPr>
            </a:lstStyle>
            <a:p>
              <a:r>
                <a:rPr lang="es-ES" smtClean="0"/>
                <a:t>Integridad de los datos</a:t>
              </a:r>
              <a:endParaRPr/>
            </a:p>
          </p:txBody>
        </p:sp>
        <p:sp>
          <p:nvSpPr>
            <p:cNvPr id="39" name="Shape 1573"/>
            <p:cNvSpPr/>
            <p:nvPr/>
          </p:nvSpPr>
          <p:spPr>
            <a:xfrm>
              <a:off x="-29504" y="0"/>
              <a:ext cx="197170" cy="2769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ctr">
                <a:defRPr>
                  <a:solidFill>
                    <a:srgbClr val="F23B48"/>
                  </a:solidFill>
                  <a:latin typeface="FontAwesome"/>
                  <a:ea typeface="FontAwesome"/>
                  <a:cs typeface="FontAwesome"/>
                  <a:sym typeface="FontAwesome"/>
                </a:defRPr>
              </a:lvl1pPr>
            </a:lstStyle>
            <a:p>
              <a:r>
                <a:rPr lang="es-ES"/>
                <a:t></a:t>
              </a:r>
              <a:endParaRPr/>
            </a:p>
          </p:txBody>
        </p:sp>
      </p:grpSp>
      <p:grpSp>
        <p:nvGrpSpPr>
          <p:cNvPr id="40" name="07083d24-bf3e-40cd-99ad-aa8f4f3ba684"/>
          <p:cNvGrpSpPr/>
          <p:nvPr/>
        </p:nvGrpSpPr>
        <p:grpSpPr>
          <a:xfrm>
            <a:off x="8654863" y="4828928"/>
            <a:ext cx="2345370" cy="1446282"/>
            <a:chOff x="-35084" y="0"/>
            <a:chExt cx="2345369" cy="1446282"/>
          </a:xfrm>
        </p:grpSpPr>
        <p:sp>
          <p:nvSpPr>
            <p:cNvPr id="41" name="Shape 1575"/>
            <p:cNvSpPr/>
            <p:nvPr/>
          </p:nvSpPr>
          <p:spPr>
            <a:xfrm>
              <a:off x="319941" y="292120"/>
              <a:ext cx="1990344" cy="11541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685800">
                <a:lnSpc>
                  <a:spcPct val="150000"/>
                </a:lnSpc>
                <a:spcBef>
                  <a:spcPts val="700"/>
                </a:spcBef>
                <a:defRPr sz="1000">
                  <a:solidFill>
                    <a:srgbClr val="595959"/>
                  </a:solidFill>
                </a:defRPr>
              </a:lvl1pPr>
            </a:lstStyle>
            <a:p>
              <a:r>
                <a:rPr lang="es-ES" smtClean="0"/>
                <a:t>Una red descentralizada P2P sin confianza que comparte entre todos sus nodos un libro de contabilidad único, mantenido y validado por los MINEROS</a:t>
              </a:r>
              <a:endParaRPr/>
            </a:p>
          </p:txBody>
        </p:sp>
        <p:sp>
          <p:nvSpPr>
            <p:cNvPr id="42" name="Shape 1576"/>
            <p:cNvSpPr/>
            <p:nvPr/>
          </p:nvSpPr>
          <p:spPr>
            <a:xfrm>
              <a:off x="319940" y="68892"/>
              <a:ext cx="1990344" cy="1661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685800">
                <a:lnSpc>
                  <a:spcPct val="90000"/>
                </a:lnSpc>
                <a:spcBef>
                  <a:spcPts val="700"/>
                </a:spcBef>
                <a:defRPr sz="1200">
                  <a:solidFill>
                    <a:srgbClr val="F23B48"/>
                  </a:solidFill>
                  <a:latin typeface="Lato"/>
                  <a:ea typeface="Lato"/>
                  <a:cs typeface="Lato"/>
                  <a:sym typeface="Lato"/>
                </a:defRPr>
              </a:lvl1pPr>
            </a:lstStyle>
            <a:p>
              <a:r>
                <a:rPr lang="es-ES" smtClean="0"/>
                <a:t>Consenso</a:t>
              </a:r>
              <a:endParaRPr/>
            </a:p>
          </p:txBody>
        </p:sp>
        <p:sp>
          <p:nvSpPr>
            <p:cNvPr id="43" name="Shape 1577"/>
            <p:cNvSpPr/>
            <p:nvPr/>
          </p:nvSpPr>
          <p:spPr>
            <a:xfrm>
              <a:off x="-35084" y="0"/>
              <a:ext cx="197170" cy="2769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ctr">
                <a:defRPr>
                  <a:solidFill>
                    <a:srgbClr val="F23B48"/>
                  </a:solidFill>
                  <a:latin typeface="FontAwesome"/>
                  <a:ea typeface="FontAwesome"/>
                  <a:cs typeface="FontAwesome"/>
                  <a:sym typeface="FontAwesome"/>
                </a:defRPr>
              </a:lvl1pPr>
            </a:lstStyle>
            <a:p>
              <a:r>
                <a:rPr lang="es-ES"/>
                <a:t></a:t>
              </a:r>
              <a:endParaRPr/>
            </a:p>
          </p:txBody>
        </p:sp>
      </p:grpSp>
      <p:pic>
        <p:nvPicPr>
          <p:cNvPr id="44" name="PlaceholderImage.png"/>
          <p:cNvPicPr>
            <a:picLocks noChangeAspect="1"/>
          </p:cNvPicPr>
          <p:nvPr/>
        </p:nvPicPr>
        <p:blipFill>
          <a:blip r:embed="rId3">
            <a:extLst/>
          </a:blip>
          <a:stretch>
            <a:fillRect/>
          </a:stretch>
        </p:blipFill>
        <p:spPr>
          <a:xfrm>
            <a:off x="6130544" y="1823717"/>
            <a:ext cx="2377440" cy="2752681"/>
          </a:xfrm>
          <a:prstGeom prst="rect">
            <a:avLst/>
          </a:prstGeom>
        </p:spPr>
      </p:pic>
      <p:pic>
        <p:nvPicPr>
          <p:cNvPr id="45" name="PlaceholderImage.png"/>
          <p:cNvPicPr>
            <a:picLocks noChangeAspect="1"/>
          </p:cNvPicPr>
          <p:nvPr/>
        </p:nvPicPr>
        <p:blipFill>
          <a:blip r:embed="rId3">
            <a:extLst/>
          </a:blip>
          <a:stretch>
            <a:fillRect/>
          </a:stretch>
        </p:blipFill>
        <p:spPr>
          <a:xfrm>
            <a:off x="3597607" y="1838059"/>
            <a:ext cx="2377440" cy="2752681"/>
          </a:xfrm>
          <a:prstGeom prst="rect">
            <a:avLst/>
          </a:prstGeom>
        </p:spPr>
      </p:pic>
      <p:pic>
        <p:nvPicPr>
          <p:cNvPr id="46" name="PlaceholderImage.png"/>
          <p:cNvPicPr>
            <a:picLocks noChangeAspect="1"/>
          </p:cNvPicPr>
          <p:nvPr/>
        </p:nvPicPr>
        <p:blipFill>
          <a:blip r:embed="rId3">
            <a:extLst/>
          </a:blip>
          <a:stretch>
            <a:fillRect/>
          </a:stretch>
        </p:blipFill>
        <p:spPr>
          <a:xfrm>
            <a:off x="8638031" y="1823717"/>
            <a:ext cx="2377441" cy="2752681"/>
          </a:xfrm>
          <a:prstGeom prst="rect">
            <a:avLst/>
          </a:prstGeom>
        </p:spPr>
      </p:pic>
      <p:sp>
        <p:nvSpPr>
          <p:cNvPr id="47" name="65c0e5bd-9298-4391-b768-567ba417fbec"/>
          <p:cNvSpPr/>
          <p:nvPr/>
        </p:nvSpPr>
        <p:spPr>
          <a:xfrm>
            <a:off x="1044273" y="4576398"/>
            <a:ext cx="2377441" cy="49578"/>
          </a:xfrm>
          <a:prstGeom prst="rect">
            <a:avLst/>
          </a:prstGeom>
          <a:solidFill>
            <a:srgbClr val="F23B48"/>
          </a:solidFill>
          <a:ln w="12700">
            <a:miter lim="400000"/>
          </a:ln>
        </p:spPr>
        <p:txBody>
          <a:bodyPr lIns="45719" rIns="45719" anchor="ctr"/>
          <a:lstStyle/>
          <a:p>
            <a:pPr algn="ctr">
              <a:defRPr>
                <a:solidFill>
                  <a:srgbClr val="FFFFFF"/>
                </a:solidFill>
              </a:defRPr>
            </a:pPr>
            <a:endParaRPr/>
          </a:p>
        </p:txBody>
      </p:sp>
      <p:grpSp>
        <p:nvGrpSpPr>
          <p:cNvPr id="48" name="07083d24-bf3e-40cd-99ad-aa8f4f3ba684"/>
          <p:cNvGrpSpPr/>
          <p:nvPr/>
        </p:nvGrpSpPr>
        <p:grpSpPr>
          <a:xfrm>
            <a:off x="1061102" y="4828928"/>
            <a:ext cx="2345371" cy="1677115"/>
            <a:chOff x="-35085" y="0"/>
            <a:chExt cx="2345370" cy="1677114"/>
          </a:xfrm>
        </p:grpSpPr>
        <p:sp>
          <p:nvSpPr>
            <p:cNvPr id="49" name="Shape 1575"/>
            <p:cNvSpPr/>
            <p:nvPr/>
          </p:nvSpPr>
          <p:spPr>
            <a:xfrm>
              <a:off x="319941" y="292120"/>
              <a:ext cx="1990344" cy="1384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685800">
                <a:lnSpc>
                  <a:spcPct val="150000"/>
                </a:lnSpc>
                <a:spcBef>
                  <a:spcPts val="700"/>
                </a:spcBef>
                <a:defRPr sz="1000">
                  <a:solidFill>
                    <a:srgbClr val="595959"/>
                  </a:solidFill>
                </a:defRPr>
              </a:lvl1pPr>
            </a:lstStyle>
            <a:p>
              <a:r>
                <a:rPr lang="es-ES" smtClean="0"/>
                <a:t>El protocolo bitcoin utiliza el algoritmo de encriptación asímetrica de curva elíptica </a:t>
              </a:r>
              <a:r>
                <a:rPr lang="es-ES" sz="800" smtClean="0"/>
                <a:t>(ECDSA) </a:t>
              </a:r>
              <a:r>
                <a:rPr lang="es-ES"/>
                <a:t>para </a:t>
              </a:r>
              <a:r>
                <a:rPr lang="es-ES" smtClean="0"/>
                <a:t>generar un par de claves pública+privada</a:t>
              </a:r>
              <a:r>
                <a:rPr lang="es-ES" sz="800" smtClean="0"/>
                <a:t> m</a:t>
              </a:r>
              <a:r>
                <a:rPr lang="es-ES" smtClean="0"/>
                <a:t>ucho </a:t>
              </a:r>
              <a:r>
                <a:rPr lang="es-ES"/>
                <a:t>más </a:t>
              </a:r>
              <a:r>
                <a:rPr lang="es-ES" smtClean="0"/>
                <a:t>cortas </a:t>
              </a:r>
              <a:r>
                <a:rPr lang="es-ES" smtClean="0"/>
                <a:t>y difíciles de resolver.</a:t>
              </a:r>
              <a:endParaRPr/>
            </a:p>
          </p:txBody>
        </p:sp>
        <p:sp>
          <p:nvSpPr>
            <p:cNvPr id="50" name="Shape 1576"/>
            <p:cNvSpPr/>
            <p:nvPr/>
          </p:nvSpPr>
          <p:spPr>
            <a:xfrm>
              <a:off x="319940" y="68892"/>
              <a:ext cx="1990344" cy="1661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685800">
                <a:lnSpc>
                  <a:spcPct val="90000"/>
                </a:lnSpc>
                <a:spcBef>
                  <a:spcPts val="700"/>
                </a:spcBef>
                <a:defRPr sz="1200">
                  <a:solidFill>
                    <a:srgbClr val="F23B48"/>
                  </a:solidFill>
                  <a:latin typeface="Lato"/>
                  <a:ea typeface="Lato"/>
                  <a:cs typeface="Lato"/>
                  <a:sym typeface="Lato"/>
                </a:defRPr>
              </a:lvl1pPr>
            </a:lstStyle>
            <a:p>
              <a:r>
                <a:rPr lang="es-ES" smtClean="0"/>
                <a:t>Seguridad</a:t>
              </a:r>
              <a:endParaRPr/>
            </a:p>
          </p:txBody>
        </p:sp>
        <p:sp>
          <p:nvSpPr>
            <p:cNvPr id="51" name="Shape 1577"/>
            <p:cNvSpPr/>
            <p:nvPr/>
          </p:nvSpPr>
          <p:spPr>
            <a:xfrm>
              <a:off x="-35085" y="0"/>
              <a:ext cx="197170" cy="2769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ctr">
                <a:defRPr>
                  <a:solidFill>
                    <a:srgbClr val="F23B48"/>
                  </a:solidFill>
                  <a:latin typeface="FontAwesome"/>
                  <a:ea typeface="FontAwesome"/>
                  <a:cs typeface="FontAwesome"/>
                  <a:sym typeface="FontAwesome"/>
                </a:defRPr>
              </a:lvl1pPr>
            </a:lstStyle>
            <a:p>
              <a:r>
                <a:rPr lang="es-ES"/>
                <a:t></a:t>
              </a:r>
              <a:endParaRPr/>
            </a:p>
          </p:txBody>
        </p:sp>
      </p:grpSp>
      <p:pic>
        <p:nvPicPr>
          <p:cNvPr id="52" name="PlaceholderImage.png"/>
          <p:cNvPicPr>
            <a:picLocks noChangeAspect="1"/>
          </p:cNvPicPr>
          <p:nvPr/>
        </p:nvPicPr>
        <p:blipFill>
          <a:blip r:embed="rId3">
            <a:extLst/>
          </a:blip>
          <a:stretch>
            <a:fillRect/>
          </a:stretch>
        </p:blipFill>
        <p:spPr>
          <a:xfrm>
            <a:off x="1044271" y="1823717"/>
            <a:ext cx="2377441" cy="2752681"/>
          </a:xfrm>
          <a:prstGeom prst="rect">
            <a:avLst/>
          </a:prstGeom>
        </p:spPr>
      </p:pic>
      <p:pic>
        <p:nvPicPr>
          <p:cNvPr id="54" name="Picture 12"/>
          <p:cNvPicPr>
            <a:picLocks noChangeAspect="1"/>
          </p:cNvPicPr>
          <p:nvPr/>
        </p:nvPicPr>
        <p:blipFill>
          <a:blip r:embed="rId4"/>
          <a:stretch>
            <a:fillRect/>
          </a:stretch>
        </p:blipFill>
        <p:spPr>
          <a:xfrm>
            <a:off x="1145957" y="1336822"/>
            <a:ext cx="2174068" cy="487069"/>
          </a:xfrm>
          <a:prstGeom prst="rect">
            <a:avLst/>
          </a:prstGeom>
        </p:spPr>
      </p:pic>
      <p:pic>
        <p:nvPicPr>
          <p:cNvPr id="60" name="Picture 14"/>
          <p:cNvPicPr>
            <a:picLocks noChangeAspect="1"/>
          </p:cNvPicPr>
          <p:nvPr/>
        </p:nvPicPr>
        <p:blipFill>
          <a:blip r:embed="rId5"/>
          <a:stretch>
            <a:fillRect/>
          </a:stretch>
        </p:blipFill>
        <p:spPr>
          <a:xfrm>
            <a:off x="6169043" y="1309780"/>
            <a:ext cx="2224632" cy="523443"/>
          </a:xfrm>
          <a:prstGeom prst="rect">
            <a:avLst/>
          </a:prstGeom>
        </p:spPr>
      </p:pic>
      <p:pic>
        <p:nvPicPr>
          <p:cNvPr id="61" name="Picture 15"/>
          <p:cNvPicPr>
            <a:picLocks noChangeAspect="1"/>
          </p:cNvPicPr>
          <p:nvPr/>
        </p:nvPicPr>
        <p:blipFill>
          <a:blip r:embed="rId6"/>
          <a:stretch>
            <a:fillRect/>
          </a:stretch>
        </p:blipFill>
        <p:spPr>
          <a:xfrm>
            <a:off x="3660853" y="1324122"/>
            <a:ext cx="2256487" cy="511235"/>
          </a:xfrm>
          <a:prstGeom prst="rect">
            <a:avLst/>
          </a:prstGeom>
        </p:spPr>
      </p:pic>
      <p:grpSp>
        <p:nvGrpSpPr>
          <p:cNvPr id="79" name="Grupo 78"/>
          <p:cNvGrpSpPr/>
          <p:nvPr/>
        </p:nvGrpSpPr>
        <p:grpSpPr>
          <a:xfrm>
            <a:off x="1360484" y="1827850"/>
            <a:ext cx="1697216" cy="2721926"/>
            <a:chOff x="1360484" y="1827850"/>
            <a:chExt cx="1697216" cy="2721926"/>
          </a:xfrm>
        </p:grpSpPr>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0484" y="1827850"/>
              <a:ext cx="1697216" cy="1584721"/>
            </a:xfrm>
            <a:prstGeom prst="rect">
              <a:avLst/>
            </a:prstGeom>
          </p:spPr>
        </p:pic>
        <p:pic>
          <p:nvPicPr>
            <p:cNvPr id="17" name="Imagen 16"/>
            <p:cNvPicPr>
              <a:picLocks noChangeAspect="1"/>
            </p:cNvPicPr>
            <p:nvPr/>
          </p:nvPicPr>
          <p:blipFill>
            <a:blip r:embed="rId8"/>
            <a:stretch>
              <a:fillRect/>
            </a:stretch>
          </p:blipFill>
          <p:spPr>
            <a:xfrm>
              <a:off x="1484480" y="3239418"/>
              <a:ext cx="1497019" cy="1310358"/>
            </a:xfrm>
            <a:prstGeom prst="rect">
              <a:avLst/>
            </a:prstGeom>
          </p:spPr>
        </p:pic>
      </p:grpSp>
      <p:sp>
        <p:nvSpPr>
          <p:cNvPr id="21" name="5645ca2a-2ae6-4bb8-b997-b0fc0e4d6159"/>
          <p:cNvSpPr/>
          <p:nvPr/>
        </p:nvSpPr>
        <p:spPr>
          <a:xfrm>
            <a:off x="333375" y="270249"/>
            <a:ext cx="10905240" cy="304801"/>
          </a:xfrm>
          <a:prstGeom prst="rect">
            <a:avLst/>
          </a:prstGeom>
          <a:extLst>
            <a:ext uri="{C572A759-6A51-4108-AA02-DFA0A04FC94B}">
              <ma14:wrappingTextBoxFlag xmlns:ma14="http://schemas.microsoft.com/office/mac/drawingml/2011/main" xmlns="" val="1"/>
            </a:ext>
          </a:extLst>
        </p:spPr>
        <p:txBody>
          <a:bodyPr vert="horz" lIns="0" tIns="0" rIns="0" bIns="0" rtlCol="0">
            <a:normAutofit/>
          </a:bodyPr>
          <a:lstStyle/>
          <a:p>
            <a:pPr>
              <a:lnSpc>
                <a:spcPct val="90000"/>
              </a:lnSpc>
              <a:spcBef>
                <a:spcPts val="1000"/>
              </a:spcBef>
              <a:buFont typeface="Arial" panose="020B0604020202020204" pitchFamily="34" charset="0"/>
              <a:buNone/>
            </a:pPr>
            <a:r>
              <a:rPr lang="en-US" sz="2000">
                <a:solidFill>
                  <a:srgbClr val="0099CC"/>
                </a:solidFill>
                <a:latin typeface="Lato" panose="020F0502020204030203" pitchFamily="34" charset="0"/>
              </a:rPr>
              <a:t>La tecnología bitcoin: el BLOCKCHAIN</a:t>
            </a:r>
            <a:endParaRPr lang="id-ID" sz="2000">
              <a:solidFill>
                <a:srgbClr val="0099CC"/>
              </a:solidFill>
              <a:latin typeface="Lato" panose="020F0502020204030203" pitchFamily="34" charset="0"/>
            </a:endParaRPr>
          </a:p>
        </p:txBody>
      </p:sp>
      <p:grpSp>
        <p:nvGrpSpPr>
          <p:cNvPr id="81" name="Grupo 80"/>
          <p:cNvGrpSpPr/>
          <p:nvPr/>
        </p:nvGrpSpPr>
        <p:grpSpPr>
          <a:xfrm>
            <a:off x="6044514" y="2163009"/>
            <a:ext cx="2433125" cy="2043923"/>
            <a:chOff x="3504514" y="2163009"/>
            <a:chExt cx="2433125" cy="2043923"/>
          </a:xfrm>
        </p:grpSpPr>
        <p:pic>
          <p:nvPicPr>
            <p:cNvPr id="63" name="Picture 7"/>
            <p:cNvPicPr>
              <a:picLocks noChangeAspect="1"/>
            </p:cNvPicPr>
            <p:nvPr/>
          </p:nvPicPr>
          <p:blipFill rotWithShape="1">
            <a:blip r:embed="rId9">
              <a:extLst>
                <a:ext uri="{28A0092B-C50C-407E-A947-70E740481C1C}">
                  <a14:useLocalDpi xmlns:a14="http://schemas.microsoft.com/office/drawing/2010/main" val="0"/>
                </a:ext>
              </a:extLst>
            </a:blip>
            <a:srcRect l="29269" t="13224" r="27946" b="66798"/>
            <a:stretch/>
          </p:blipFill>
          <p:spPr>
            <a:xfrm>
              <a:off x="3883913" y="2163009"/>
              <a:ext cx="1790701" cy="444501"/>
            </a:xfrm>
            <a:prstGeom prst="rect">
              <a:avLst/>
            </a:prstGeom>
          </p:spPr>
        </p:pic>
        <p:pic>
          <p:nvPicPr>
            <p:cNvPr id="64" name="Picture 7"/>
            <p:cNvPicPr>
              <a:picLocks noChangeAspect="1"/>
            </p:cNvPicPr>
            <p:nvPr/>
          </p:nvPicPr>
          <p:blipFill rotWithShape="1">
            <a:blip r:embed="rId9">
              <a:extLst>
                <a:ext uri="{28A0092B-C50C-407E-A947-70E740481C1C}">
                  <a14:useLocalDpi xmlns:a14="http://schemas.microsoft.com/office/drawing/2010/main" val="0"/>
                </a:ext>
              </a:extLst>
            </a:blip>
            <a:srcRect t="38762" r="50185" b="6484"/>
            <a:stretch/>
          </p:blipFill>
          <p:spPr>
            <a:xfrm>
              <a:off x="3504514" y="3107770"/>
              <a:ext cx="1328091" cy="1092201"/>
            </a:xfrm>
            <a:prstGeom prst="rect">
              <a:avLst/>
            </a:prstGeom>
          </p:spPr>
        </p:pic>
        <p:pic>
          <p:nvPicPr>
            <p:cNvPr id="65" name="Picture 7"/>
            <p:cNvPicPr>
              <a:picLocks noChangeAspect="1"/>
            </p:cNvPicPr>
            <p:nvPr/>
          </p:nvPicPr>
          <p:blipFill rotWithShape="1">
            <a:blip r:embed="rId9">
              <a:extLst>
                <a:ext uri="{28A0092B-C50C-407E-A947-70E740481C1C}">
                  <a14:useLocalDpi xmlns:a14="http://schemas.microsoft.com/office/drawing/2010/main" val="0"/>
                </a:ext>
              </a:extLst>
            </a:blip>
            <a:srcRect l="53660" t="38242" r="2680" b="6367"/>
            <a:stretch/>
          </p:blipFill>
          <p:spPr>
            <a:xfrm>
              <a:off x="4779459" y="3128408"/>
              <a:ext cx="1158180" cy="1078524"/>
            </a:xfrm>
            <a:prstGeom prst="rect">
              <a:avLst/>
            </a:prstGeom>
          </p:spPr>
        </p:pic>
        <p:cxnSp>
          <p:nvCxnSpPr>
            <p:cNvPr id="19" name="Conector recto de flecha 18"/>
            <p:cNvCxnSpPr/>
            <p:nvPr/>
          </p:nvCxnSpPr>
          <p:spPr>
            <a:xfrm flipH="1">
              <a:off x="4181259" y="2622914"/>
              <a:ext cx="610704" cy="56208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p:cNvCxnSpPr/>
            <p:nvPr/>
          </p:nvCxnSpPr>
          <p:spPr>
            <a:xfrm>
              <a:off x="4791963" y="2610249"/>
              <a:ext cx="566586" cy="61498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upo 72"/>
          <p:cNvGrpSpPr/>
          <p:nvPr/>
        </p:nvGrpSpPr>
        <p:grpSpPr>
          <a:xfrm>
            <a:off x="3620245" y="1693991"/>
            <a:ext cx="2078483" cy="2786838"/>
            <a:chOff x="6136926" y="1489149"/>
            <a:chExt cx="2078483" cy="2786838"/>
          </a:xfrm>
        </p:grpSpPr>
        <p:pic>
          <p:nvPicPr>
            <p:cNvPr id="67" name="Imagen 66"/>
            <p:cNvPicPr>
              <a:picLocks noChangeAspect="1"/>
            </p:cNvPicPr>
            <p:nvPr/>
          </p:nvPicPr>
          <p:blipFill rotWithShape="1">
            <a:blip r:embed="rId10">
              <a:extLst>
                <a:ext uri="{28A0092B-C50C-407E-A947-70E740481C1C}">
                  <a14:useLocalDpi xmlns:a14="http://schemas.microsoft.com/office/drawing/2010/main" val="0"/>
                </a:ext>
              </a:extLst>
            </a:blip>
            <a:srcRect l="34956"/>
            <a:stretch/>
          </p:blipFill>
          <p:spPr>
            <a:xfrm>
              <a:off x="6390607" y="1785225"/>
              <a:ext cx="1824802" cy="2490762"/>
            </a:xfrm>
            <a:prstGeom prst="rect">
              <a:avLst/>
            </a:prstGeom>
          </p:spPr>
        </p:pic>
        <p:pic>
          <p:nvPicPr>
            <p:cNvPr id="70" name="Imagen 69"/>
            <p:cNvPicPr>
              <a:picLocks noChangeAspect="1"/>
            </p:cNvPicPr>
            <p:nvPr/>
          </p:nvPicPr>
          <p:blipFill rotWithShape="1">
            <a:blip r:embed="rId10">
              <a:extLst>
                <a:ext uri="{28A0092B-C50C-407E-A947-70E740481C1C}">
                  <a14:useLocalDpi xmlns:a14="http://schemas.microsoft.com/office/drawing/2010/main" val="0"/>
                </a:ext>
              </a:extLst>
            </a:blip>
            <a:srcRect r="65528" b="76554"/>
            <a:stretch/>
          </p:blipFill>
          <p:spPr>
            <a:xfrm>
              <a:off x="6147044" y="1489149"/>
              <a:ext cx="971673" cy="586747"/>
            </a:xfrm>
            <a:prstGeom prst="rect">
              <a:avLst/>
            </a:prstGeom>
          </p:spPr>
        </p:pic>
        <p:pic>
          <p:nvPicPr>
            <p:cNvPr id="78" name="Imagen 77"/>
            <p:cNvPicPr>
              <a:picLocks noChangeAspect="1"/>
            </p:cNvPicPr>
            <p:nvPr/>
          </p:nvPicPr>
          <p:blipFill rotWithShape="1">
            <a:blip r:embed="rId10">
              <a:extLst>
                <a:ext uri="{28A0092B-C50C-407E-A947-70E740481C1C}">
                  <a14:useLocalDpi xmlns:a14="http://schemas.microsoft.com/office/drawing/2010/main" val="0"/>
                </a:ext>
              </a:extLst>
            </a:blip>
            <a:srcRect l="-1" t="84046" r="65101"/>
            <a:stretch/>
          </p:blipFill>
          <p:spPr>
            <a:xfrm>
              <a:off x="6136926" y="3423102"/>
              <a:ext cx="1037141" cy="420935"/>
            </a:xfrm>
            <a:prstGeom prst="rect">
              <a:avLst/>
            </a:prstGeom>
          </p:spPr>
        </p:pic>
      </p:grpSp>
      <p:pic>
        <p:nvPicPr>
          <p:cNvPr id="74" name="Imagen 7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1207" y="1960477"/>
            <a:ext cx="2371725" cy="2371725"/>
          </a:xfrm>
          <a:prstGeom prst="rect">
            <a:avLst/>
          </a:prstGeom>
        </p:spPr>
      </p:pic>
      <p:grpSp>
        <p:nvGrpSpPr>
          <p:cNvPr id="77" name="Grupo 76"/>
          <p:cNvGrpSpPr/>
          <p:nvPr/>
        </p:nvGrpSpPr>
        <p:grpSpPr>
          <a:xfrm>
            <a:off x="8737698" y="1142070"/>
            <a:ext cx="2143702" cy="745862"/>
            <a:chOff x="8737698" y="1142070"/>
            <a:chExt cx="2143702" cy="745862"/>
          </a:xfrm>
        </p:grpSpPr>
        <p:pic>
          <p:nvPicPr>
            <p:cNvPr id="76" name="Imagen 75"/>
            <p:cNvPicPr>
              <a:picLocks noChangeAspect="1"/>
            </p:cNvPicPr>
            <p:nvPr/>
          </p:nvPicPr>
          <p:blipFill rotWithShape="1">
            <a:blip r:embed="rId12"/>
            <a:srcRect l="37732" t="9882" r="37391" b="54883"/>
            <a:stretch/>
          </p:blipFill>
          <p:spPr>
            <a:xfrm>
              <a:off x="9445751" y="1142070"/>
              <a:ext cx="711200" cy="330200"/>
            </a:xfrm>
            <a:prstGeom prst="rect">
              <a:avLst/>
            </a:prstGeom>
          </p:spPr>
        </p:pic>
        <p:pic>
          <p:nvPicPr>
            <p:cNvPr id="84" name="Imagen 83"/>
            <p:cNvPicPr>
              <a:picLocks noChangeAspect="1"/>
            </p:cNvPicPr>
            <p:nvPr/>
          </p:nvPicPr>
          <p:blipFill rotWithShape="1">
            <a:blip r:embed="rId12"/>
            <a:srcRect t="57288"/>
            <a:stretch/>
          </p:blipFill>
          <p:spPr>
            <a:xfrm>
              <a:off x="8737698" y="1487658"/>
              <a:ext cx="2143702" cy="400274"/>
            </a:xfrm>
            <a:prstGeom prst="rect">
              <a:avLst/>
            </a:prstGeom>
          </p:spPr>
        </p:pic>
      </p:grpSp>
    </p:spTree>
    <p:extLst>
      <p:ext uri="{BB962C8B-B14F-4D97-AF65-F5344CB8AC3E}">
        <p14:creationId xmlns:p14="http://schemas.microsoft.com/office/powerpoint/2010/main" val="20435002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p:tmAbs val="0"/>
                                  </p:iterate>
                                  <p:childTnLst>
                                    <p:set>
                                      <p:cBhvr>
                                        <p:cTn id="6" fill="hold"/>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47"/>
                                        </p:tgtEl>
                                        <p:attrNameLst>
                                          <p:attrName>style.visibility</p:attrName>
                                        </p:attrNameLst>
                                      </p:cBhvr>
                                      <p:to>
                                        <p:strVal val="visible"/>
                                      </p:to>
                                    </p:set>
                                    <p:animEffect transition="in" filter="dissolve">
                                      <p:cBhvr>
                                        <p:cTn id="12" dur="500"/>
                                        <p:tgtEl>
                                          <p:spTgt spid="47"/>
                                        </p:tgtEl>
                                      </p:cBhvr>
                                    </p:animEffect>
                                  </p:childTnLst>
                                </p:cTn>
                              </p:par>
                              <p:par>
                                <p:cTn id="13" presetID="9"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500"/>
                                        <p:tgtEl>
                                          <p:spTgt spid="54"/>
                                        </p:tgtEl>
                                      </p:cBhvr>
                                    </p:animEffect>
                                  </p:childTnLst>
                                </p:cTn>
                              </p:par>
                            </p:childTnLst>
                          </p:cTn>
                        </p:par>
                        <p:par>
                          <p:cTn id="16" fill="hold">
                            <p:stCondLst>
                              <p:cond delay="500"/>
                            </p:stCondLst>
                            <p:childTnLst>
                              <p:par>
                                <p:cTn id="17" presetID="22" presetClass="entr" presetSubtype="8" fill="hold" grpId="0" nodeType="afterEffect">
                                  <p:stCondLst>
                                    <p:cond delay="0"/>
                                  </p:stCondLst>
                                  <p:iterate>
                                    <p:tmAbs val="0"/>
                                  </p:iterate>
                                  <p:childTnLst>
                                    <p:set>
                                      <p:cBhvr>
                                        <p:cTn id="18" fill="hold"/>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4"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down)">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33"/>
                                        </p:tgtEl>
                                        <p:attrNameLst>
                                          <p:attrName>style.visibility</p:attrName>
                                        </p:attrNameLst>
                                      </p:cBhvr>
                                      <p:to>
                                        <p:strVal val="visible"/>
                                      </p:to>
                                    </p:set>
                                    <p:animEffect transition="in" filter="dissolve">
                                      <p:cBhvr>
                                        <p:cTn id="27" dur="500"/>
                                        <p:tgtEl>
                                          <p:spTgt spid="33"/>
                                        </p:tgtEl>
                                      </p:cBhvr>
                                    </p:animEffect>
                                  </p:childTnLst>
                                </p:cTn>
                              </p:par>
                              <p:par>
                                <p:cTn id="28" presetID="9"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dissolve">
                                      <p:cBhvr>
                                        <p:cTn id="30" dur="500"/>
                                        <p:tgtEl>
                                          <p:spTgt spid="61"/>
                                        </p:tgtEl>
                                      </p:cBhvr>
                                    </p:animEffect>
                                  </p:childTnLst>
                                </p:cTn>
                              </p:par>
                            </p:childTnLst>
                          </p:cTn>
                        </p:par>
                        <p:par>
                          <p:cTn id="31" fill="hold">
                            <p:stCondLst>
                              <p:cond delay="500"/>
                            </p:stCondLst>
                            <p:childTnLst>
                              <p:par>
                                <p:cTn id="32" presetID="22" presetClass="entr" presetSubtype="8" fill="hold" grpId="0" nodeType="afterEffect">
                                  <p:stCondLst>
                                    <p:cond delay="0"/>
                                  </p:stCondLst>
                                  <p:iterate>
                                    <p:tmAbs val="0"/>
                                  </p:iterate>
                                  <p:childTnLst>
                                    <p:set>
                                      <p:cBhvr>
                                        <p:cTn id="33" fill="hold"/>
                                        <p:tgtEl>
                                          <p:spTgt spid="29"/>
                                        </p:tgtEl>
                                        <p:attrNameLst>
                                          <p:attrName>style.visibility</p:attrName>
                                        </p:attrNameLst>
                                      </p:cBhvr>
                                      <p:to>
                                        <p:strVal val="visible"/>
                                      </p:to>
                                    </p:set>
                                    <p:animEffect transition="in" filter="wipe(left)">
                                      <p:cBhvr>
                                        <p:cTn id="34" dur="500"/>
                                        <p:tgtEl>
                                          <p:spTgt spid="29"/>
                                        </p:tgtEl>
                                      </p:cBhvr>
                                    </p:animEffect>
                                  </p:childTnLst>
                                </p:cTn>
                              </p:par>
                              <p:par>
                                <p:cTn id="35" presetID="22" presetClass="entr" presetSubtype="4"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down)">
                                      <p:cBhvr>
                                        <p:cTn id="37" dur="5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0" nodeType="clickEffect">
                                  <p:stCondLst>
                                    <p:cond delay="0"/>
                                  </p:stCondLst>
                                  <p:iterate>
                                    <p:tmAbs val="0"/>
                                  </p:iterate>
                                  <p:childTnLst>
                                    <p:set>
                                      <p:cBhvr>
                                        <p:cTn id="41" fill="hold"/>
                                        <p:tgtEl>
                                          <p:spTgt spid="35"/>
                                        </p:tgtEl>
                                        <p:attrNameLst>
                                          <p:attrName>style.visibility</p:attrName>
                                        </p:attrNameLst>
                                      </p:cBhvr>
                                      <p:to>
                                        <p:strVal val="visible"/>
                                      </p:to>
                                    </p:set>
                                    <p:animEffect transition="in" filter="dissolve">
                                      <p:cBhvr>
                                        <p:cTn id="42" dur="500"/>
                                        <p:tgtEl>
                                          <p:spTgt spid="35"/>
                                        </p:tgtEl>
                                      </p:cBhvr>
                                    </p:animEffect>
                                  </p:childTnLst>
                                </p:cTn>
                              </p:par>
                              <p:par>
                                <p:cTn id="43" presetID="9"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dissolve">
                                      <p:cBhvr>
                                        <p:cTn id="45" dur="500"/>
                                        <p:tgtEl>
                                          <p:spTgt spid="60"/>
                                        </p:tgtEl>
                                      </p:cBhvr>
                                    </p:animEffect>
                                  </p:childTnLst>
                                </p:cTn>
                              </p:par>
                            </p:childTnLst>
                          </p:cTn>
                        </p:par>
                        <p:par>
                          <p:cTn id="46" fill="hold">
                            <p:stCondLst>
                              <p:cond delay="500"/>
                            </p:stCondLst>
                            <p:childTnLst>
                              <p:par>
                                <p:cTn id="47" presetID="22" presetClass="entr" presetSubtype="8" fill="hold" grpId="0" nodeType="afterEffect">
                                  <p:stCondLst>
                                    <p:cond delay="0"/>
                                  </p:stCondLst>
                                  <p:iterate>
                                    <p:tmAbs val="0"/>
                                  </p:iterate>
                                  <p:childTnLst>
                                    <p:set>
                                      <p:cBhvr>
                                        <p:cTn id="48" fill="hold"/>
                                        <p:tgtEl>
                                          <p:spTgt spid="36"/>
                                        </p:tgtEl>
                                        <p:attrNameLst>
                                          <p:attrName>style.visibility</p:attrName>
                                        </p:attrNameLst>
                                      </p:cBhvr>
                                      <p:to>
                                        <p:strVal val="visible"/>
                                      </p:to>
                                    </p:set>
                                    <p:animEffect transition="in" filter="wipe(left)">
                                      <p:cBhvr>
                                        <p:cTn id="49" dur="500"/>
                                        <p:tgtEl>
                                          <p:spTgt spid="36"/>
                                        </p:tgtEl>
                                      </p:cBhvr>
                                    </p:animEffect>
                                  </p:childTnLst>
                                </p:cTn>
                              </p:par>
                              <p:par>
                                <p:cTn id="50" presetID="22" presetClass="entr" presetSubtype="4"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wipe(down)">
                                      <p:cBhvr>
                                        <p:cTn id="52" dur="500"/>
                                        <p:tgtEl>
                                          <p:spTgt spid="8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0" nodeType="clickEffect">
                                  <p:stCondLst>
                                    <p:cond delay="0"/>
                                  </p:stCondLst>
                                  <p:iterate>
                                    <p:tmAbs val="0"/>
                                  </p:iterate>
                                  <p:childTnLst>
                                    <p:set>
                                      <p:cBhvr>
                                        <p:cTn id="56" fill="hold"/>
                                        <p:tgtEl>
                                          <p:spTgt spid="34"/>
                                        </p:tgtEl>
                                        <p:attrNameLst>
                                          <p:attrName>style.visibility</p:attrName>
                                        </p:attrNameLst>
                                      </p:cBhvr>
                                      <p:to>
                                        <p:strVal val="visible"/>
                                      </p:to>
                                    </p:set>
                                    <p:animEffect transition="in" filter="dissolve">
                                      <p:cBhvr>
                                        <p:cTn id="57" dur="500"/>
                                        <p:tgtEl>
                                          <p:spTgt spid="34"/>
                                        </p:tgtEl>
                                      </p:cBhvr>
                                    </p:animEffect>
                                  </p:childTnLst>
                                </p:cTn>
                              </p:par>
                              <p:par>
                                <p:cTn id="58" presetID="9" presetClass="entr" presetSubtype="0" fill="hold" nodeType="with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dissolve">
                                      <p:cBhvr>
                                        <p:cTn id="60" dur="500"/>
                                        <p:tgtEl>
                                          <p:spTgt spid="77"/>
                                        </p:tgtEl>
                                      </p:cBhvr>
                                    </p:animEffect>
                                  </p:childTnLst>
                                </p:cTn>
                              </p:par>
                            </p:childTnLst>
                          </p:cTn>
                        </p:par>
                        <p:par>
                          <p:cTn id="61" fill="hold">
                            <p:stCondLst>
                              <p:cond delay="500"/>
                            </p:stCondLst>
                            <p:childTnLst>
                              <p:par>
                                <p:cTn id="62" presetID="22" presetClass="entr" presetSubtype="8" fill="hold" grpId="0" nodeType="afterEffect">
                                  <p:stCondLst>
                                    <p:cond delay="0"/>
                                  </p:stCondLst>
                                  <p:iterate>
                                    <p:tmAbs val="0"/>
                                  </p:iterate>
                                  <p:childTnLst>
                                    <p:set>
                                      <p:cBhvr>
                                        <p:cTn id="63" fill="hold"/>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4"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dvAuto="0"/>
      <p:bldP spid="29" grpId="0" animBg="1" advAuto="0"/>
      <p:bldP spid="33" grpId="0" animBg="1" advAuto="0"/>
      <p:bldP spid="34" grpId="0" animBg="1" advAuto="0"/>
      <p:bldP spid="35" grpId="0" animBg="1" advAuto="0"/>
      <p:bldP spid="36" grpId="0" animBg="1" advAuto="0"/>
      <p:bldP spid="40" grpId="0" animBg="1" advAuto="0"/>
      <p:bldP spid="47" grpId="0" animBg="1" advAuto="0"/>
      <p:bldP spid="48"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0" name="Shape 593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grpSp>
        <p:nvGrpSpPr>
          <p:cNvPr id="5942" name="Group 5942"/>
          <p:cNvGrpSpPr/>
          <p:nvPr/>
        </p:nvGrpSpPr>
        <p:grpSpPr>
          <a:xfrm>
            <a:off x="5647871" y="1700783"/>
            <a:ext cx="896259" cy="894467"/>
            <a:chOff x="0" y="0"/>
            <a:chExt cx="896257" cy="894466"/>
          </a:xfrm>
        </p:grpSpPr>
        <p:sp>
          <p:nvSpPr>
            <p:cNvPr id="5940" name="Shape 5940"/>
            <p:cNvSpPr/>
            <p:nvPr/>
          </p:nvSpPr>
          <p:spPr>
            <a:xfrm>
              <a:off x="0" y="-1"/>
              <a:ext cx="896258" cy="894468"/>
            </a:xfrm>
            <a:prstGeom prst="ellipse">
              <a:avLst/>
            </a:prstGeom>
            <a:solidFill>
              <a:srgbClr val="7C95A5"/>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a:p>
          </p:txBody>
        </p:sp>
        <p:sp>
          <p:nvSpPr>
            <p:cNvPr id="5941" name="Shape 5941"/>
            <p:cNvSpPr/>
            <p:nvPr/>
          </p:nvSpPr>
          <p:spPr>
            <a:xfrm>
              <a:off x="131253" y="262928"/>
              <a:ext cx="633751" cy="3686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2000">
                  <a:solidFill>
                    <a:srgbClr val="FFFFFF"/>
                  </a:solidFill>
                  <a:latin typeface="FontAwesome"/>
                  <a:ea typeface="FontAwesome"/>
                  <a:cs typeface="FontAwesome"/>
                  <a:sym typeface="FontAwesome"/>
                </a:defRPr>
              </a:lvl1pPr>
            </a:lstStyle>
            <a:p>
              <a:r>
                <a:t></a:t>
              </a:r>
            </a:p>
          </p:txBody>
        </p:sp>
      </p:grpSp>
      <p:grpSp>
        <p:nvGrpSpPr>
          <p:cNvPr id="5954" name="Group 5954"/>
          <p:cNvGrpSpPr/>
          <p:nvPr/>
        </p:nvGrpSpPr>
        <p:grpSpPr>
          <a:xfrm>
            <a:off x="1954533" y="1700783"/>
            <a:ext cx="896259" cy="894467"/>
            <a:chOff x="0" y="0"/>
            <a:chExt cx="896257" cy="894466"/>
          </a:xfrm>
        </p:grpSpPr>
        <p:sp>
          <p:nvSpPr>
            <p:cNvPr id="5952" name="Shape 5952"/>
            <p:cNvSpPr/>
            <p:nvPr/>
          </p:nvSpPr>
          <p:spPr>
            <a:xfrm>
              <a:off x="0" y="-1"/>
              <a:ext cx="896258" cy="894468"/>
            </a:xfrm>
            <a:prstGeom prst="ellipse">
              <a:avLst/>
            </a:prstGeom>
            <a:solidFill>
              <a:srgbClr val="99AEBA"/>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a:p>
          </p:txBody>
        </p:sp>
        <p:sp>
          <p:nvSpPr>
            <p:cNvPr id="5953" name="Shape 5953"/>
            <p:cNvSpPr/>
            <p:nvPr/>
          </p:nvSpPr>
          <p:spPr>
            <a:xfrm>
              <a:off x="131253" y="249112"/>
              <a:ext cx="633751" cy="396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2000">
                  <a:solidFill>
                    <a:srgbClr val="FFFFFF"/>
                  </a:solidFill>
                  <a:latin typeface="FontAwesome"/>
                  <a:ea typeface="FontAwesome"/>
                  <a:cs typeface="FontAwesome"/>
                  <a:sym typeface="FontAwesome"/>
                </a:defRPr>
              </a:lvl1pPr>
            </a:lstStyle>
            <a:p>
              <a:r>
                <a:t>±</a:t>
              </a:r>
            </a:p>
          </p:txBody>
        </p:sp>
      </p:grpSp>
      <p:grpSp>
        <p:nvGrpSpPr>
          <p:cNvPr id="5966" name="Group 5966"/>
          <p:cNvGrpSpPr/>
          <p:nvPr/>
        </p:nvGrpSpPr>
        <p:grpSpPr>
          <a:xfrm>
            <a:off x="9313433" y="1700783"/>
            <a:ext cx="896259" cy="894467"/>
            <a:chOff x="0" y="0"/>
            <a:chExt cx="896257" cy="894466"/>
          </a:xfrm>
        </p:grpSpPr>
        <p:sp>
          <p:nvSpPr>
            <p:cNvPr id="5964" name="Shape 5964"/>
            <p:cNvSpPr/>
            <p:nvPr/>
          </p:nvSpPr>
          <p:spPr>
            <a:xfrm>
              <a:off x="0" y="-1"/>
              <a:ext cx="896258" cy="894468"/>
            </a:xfrm>
            <a:prstGeom prst="ellipse">
              <a:avLst/>
            </a:prstGeom>
            <a:solidFill>
              <a:srgbClr val="F23B48"/>
            </a:solidFill>
            <a:ln w="12700" cap="flat">
              <a:noFill/>
              <a:miter lim="400000"/>
            </a:ln>
            <a:effectLst/>
          </p:spPr>
          <p:txBody>
            <a:bodyPr wrap="square" lIns="45719" tIns="45719" rIns="45719" bIns="45719" numCol="1" anchor="ctr">
              <a:noAutofit/>
            </a:bodyPr>
            <a:lstStyle/>
            <a:p>
              <a:pPr algn="ctr">
                <a:defRPr sz="2400">
                  <a:solidFill>
                    <a:srgbClr val="FFFFFF"/>
                  </a:solidFill>
                  <a:latin typeface="FontAwesome"/>
                  <a:ea typeface="FontAwesome"/>
                  <a:cs typeface="FontAwesome"/>
                  <a:sym typeface="FontAwesome"/>
                </a:defRPr>
              </a:pPr>
              <a:endParaRPr/>
            </a:p>
          </p:txBody>
        </p:sp>
        <p:sp>
          <p:nvSpPr>
            <p:cNvPr id="5965" name="Shape 5965"/>
            <p:cNvSpPr/>
            <p:nvPr/>
          </p:nvSpPr>
          <p:spPr>
            <a:xfrm>
              <a:off x="131253" y="217362"/>
              <a:ext cx="633751" cy="459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2400">
                  <a:solidFill>
                    <a:srgbClr val="FFFFFF"/>
                  </a:solidFill>
                  <a:latin typeface="FontAwesome"/>
                  <a:ea typeface="FontAwesome"/>
                  <a:cs typeface="FontAwesome"/>
                  <a:sym typeface="FontAwesome"/>
                </a:defRPr>
              </a:lvl1pPr>
            </a:lstStyle>
            <a:p>
              <a:r>
                <a:t>ë</a:t>
              </a:r>
            </a:p>
          </p:txBody>
        </p:sp>
      </p:grpSp>
      <p:sp>
        <p:nvSpPr>
          <p:cNvPr id="5967" name="Shape 5967"/>
          <p:cNvSpPr/>
          <p:nvPr/>
        </p:nvSpPr>
        <p:spPr>
          <a:xfrm>
            <a:off x="1314235" y="6094681"/>
            <a:ext cx="2204630" cy="50393"/>
          </a:xfrm>
          <a:prstGeom prst="rect">
            <a:avLst/>
          </a:prstGeom>
          <a:solidFill>
            <a:srgbClr val="99AEBA"/>
          </a:solidFill>
          <a:ln w="12700">
            <a:miter lim="400000"/>
          </a:ln>
        </p:spPr>
        <p:txBody>
          <a:bodyPr lIns="45719" rIns="45719" anchor="ctr"/>
          <a:lstStyle/>
          <a:p>
            <a:pPr algn="ctr">
              <a:defRPr>
                <a:solidFill>
                  <a:srgbClr val="FFFFFF"/>
                </a:solidFill>
              </a:defRPr>
            </a:pPr>
            <a:endParaRPr/>
          </a:p>
        </p:txBody>
      </p:sp>
      <p:sp>
        <p:nvSpPr>
          <p:cNvPr id="5968" name="Shape 5968"/>
          <p:cNvSpPr/>
          <p:nvPr/>
        </p:nvSpPr>
        <p:spPr>
          <a:xfrm>
            <a:off x="1329981" y="5438071"/>
            <a:ext cx="2188886" cy="4267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685800">
              <a:lnSpc>
                <a:spcPct val="90000"/>
              </a:lnSpc>
              <a:spcBef>
                <a:spcPts val="700"/>
              </a:spcBef>
              <a:defRPr sz="1000">
                <a:solidFill>
                  <a:srgbClr val="595959"/>
                </a:solidFill>
              </a:defRPr>
            </a:lvl1pPr>
          </a:lstStyle>
          <a:p>
            <a:r>
              <a:t>Lemon drops oat cake oat cake sugar plum sweet chocolate cake sweet pastry pie cake candy.</a:t>
            </a:r>
          </a:p>
        </p:txBody>
      </p:sp>
      <p:sp>
        <p:nvSpPr>
          <p:cNvPr id="5969" name="Shape 5969"/>
          <p:cNvSpPr/>
          <p:nvPr/>
        </p:nvSpPr>
        <p:spPr>
          <a:xfrm>
            <a:off x="1314235" y="5129265"/>
            <a:ext cx="2205521" cy="1800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685800">
              <a:lnSpc>
                <a:spcPct val="90000"/>
              </a:lnSpc>
              <a:spcBef>
                <a:spcPts val="700"/>
              </a:spcBef>
              <a:defRPr sz="1300">
                <a:solidFill>
                  <a:srgbClr val="99AEBA"/>
                </a:solidFill>
                <a:latin typeface="Lato"/>
                <a:ea typeface="Lato"/>
                <a:cs typeface="Lato"/>
                <a:sym typeface="Lato"/>
              </a:defRPr>
            </a:lvl1pPr>
          </a:lstStyle>
          <a:p>
            <a:r>
              <a:rPr lang="es-ES" smtClean="0"/>
              <a:t>Innovación Tecnológica</a:t>
            </a:r>
            <a:endParaRPr/>
          </a:p>
        </p:txBody>
      </p:sp>
      <p:sp>
        <p:nvSpPr>
          <p:cNvPr id="5970" name="Shape 5970"/>
          <p:cNvSpPr/>
          <p:nvPr/>
        </p:nvSpPr>
        <p:spPr>
          <a:xfrm>
            <a:off x="4993685" y="6094681"/>
            <a:ext cx="2204630" cy="50393"/>
          </a:xfrm>
          <a:prstGeom prst="rect">
            <a:avLst/>
          </a:prstGeom>
          <a:solidFill>
            <a:srgbClr val="7C95A5"/>
          </a:solidFill>
          <a:ln w="12700">
            <a:miter lim="400000"/>
          </a:ln>
        </p:spPr>
        <p:txBody>
          <a:bodyPr lIns="45719" rIns="45719" anchor="ctr"/>
          <a:lstStyle/>
          <a:p>
            <a:pPr algn="ctr">
              <a:defRPr>
                <a:solidFill>
                  <a:srgbClr val="FFFFFF"/>
                </a:solidFill>
              </a:defRPr>
            </a:pPr>
            <a:endParaRPr/>
          </a:p>
        </p:txBody>
      </p:sp>
      <p:sp>
        <p:nvSpPr>
          <p:cNvPr id="5971" name="Shape 5971"/>
          <p:cNvSpPr/>
          <p:nvPr/>
        </p:nvSpPr>
        <p:spPr>
          <a:xfrm>
            <a:off x="5009431" y="5438071"/>
            <a:ext cx="2188885" cy="4267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685800">
              <a:lnSpc>
                <a:spcPct val="90000"/>
              </a:lnSpc>
              <a:spcBef>
                <a:spcPts val="700"/>
              </a:spcBef>
              <a:defRPr sz="1000">
                <a:solidFill>
                  <a:srgbClr val="595959"/>
                </a:solidFill>
              </a:defRPr>
            </a:lvl1pPr>
          </a:lstStyle>
          <a:p>
            <a:r>
              <a:t>Lemon drops oat cake oat cake sugar plum sweet chocolate cake sweet pastry pie cake candy.</a:t>
            </a:r>
          </a:p>
        </p:txBody>
      </p:sp>
      <p:sp>
        <p:nvSpPr>
          <p:cNvPr id="5972" name="Shape 5972"/>
          <p:cNvSpPr/>
          <p:nvPr/>
        </p:nvSpPr>
        <p:spPr>
          <a:xfrm>
            <a:off x="4993685" y="5129265"/>
            <a:ext cx="2205521" cy="1800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685800">
              <a:lnSpc>
                <a:spcPct val="90000"/>
              </a:lnSpc>
              <a:spcBef>
                <a:spcPts val="700"/>
              </a:spcBef>
              <a:defRPr sz="1300">
                <a:solidFill>
                  <a:srgbClr val="7C95A5"/>
                </a:solidFill>
                <a:latin typeface="Lato"/>
                <a:ea typeface="Lato"/>
                <a:cs typeface="Lato"/>
                <a:sym typeface="Lato"/>
              </a:defRPr>
            </a:lvl1pPr>
          </a:lstStyle>
          <a:p>
            <a:r>
              <a:rPr lang="es-ES" smtClean="0"/>
              <a:t>Eficiencia datos</a:t>
            </a:r>
            <a:endParaRPr/>
          </a:p>
        </p:txBody>
      </p:sp>
      <p:sp>
        <p:nvSpPr>
          <p:cNvPr id="5973" name="Shape 5973"/>
          <p:cNvSpPr/>
          <p:nvPr/>
        </p:nvSpPr>
        <p:spPr>
          <a:xfrm>
            <a:off x="8667833" y="6094681"/>
            <a:ext cx="2204630" cy="50393"/>
          </a:xfrm>
          <a:prstGeom prst="rect">
            <a:avLst/>
          </a:prstGeom>
          <a:solidFill>
            <a:srgbClr val="F23B48"/>
          </a:solidFill>
          <a:ln w="12700">
            <a:miter lim="400000"/>
          </a:ln>
        </p:spPr>
        <p:txBody>
          <a:bodyPr lIns="45719" rIns="45719" anchor="ctr"/>
          <a:lstStyle/>
          <a:p>
            <a:pPr algn="ctr">
              <a:defRPr>
                <a:solidFill>
                  <a:srgbClr val="FFFFFF"/>
                </a:solidFill>
              </a:defRPr>
            </a:pPr>
            <a:endParaRPr/>
          </a:p>
        </p:txBody>
      </p:sp>
      <p:sp>
        <p:nvSpPr>
          <p:cNvPr id="5974" name="Shape 5974"/>
          <p:cNvSpPr/>
          <p:nvPr/>
        </p:nvSpPr>
        <p:spPr>
          <a:xfrm>
            <a:off x="8683580" y="5438071"/>
            <a:ext cx="2188885" cy="4267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685800">
              <a:lnSpc>
                <a:spcPct val="90000"/>
              </a:lnSpc>
              <a:spcBef>
                <a:spcPts val="700"/>
              </a:spcBef>
              <a:defRPr sz="1000">
                <a:solidFill>
                  <a:srgbClr val="595959"/>
                </a:solidFill>
              </a:defRPr>
            </a:lvl1pPr>
          </a:lstStyle>
          <a:p>
            <a:r>
              <a:t>Lemon drops oat cake oat cake sugar plum sweet chocolate cake sweet pastry pie cake candy.</a:t>
            </a:r>
          </a:p>
        </p:txBody>
      </p:sp>
      <p:sp>
        <p:nvSpPr>
          <p:cNvPr id="5975" name="Shape 5975"/>
          <p:cNvSpPr/>
          <p:nvPr/>
        </p:nvSpPr>
        <p:spPr>
          <a:xfrm>
            <a:off x="8667833" y="5129265"/>
            <a:ext cx="2205521" cy="1800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685800">
              <a:lnSpc>
                <a:spcPct val="90000"/>
              </a:lnSpc>
              <a:spcBef>
                <a:spcPts val="700"/>
              </a:spcBef>
              <a:defRPr sz="1300">
                <a:solidFill>
                  <a:srgbClr val="F23B48"/>
                </a:solidFill>
                <a:latin typeface="Lato"/>
                <a:ea typeface="Lato"/>
                <a:cs typeface="Lato"/>
                <a:sym typeface="Lato"/>
              </a:defRPr>
            </a:lvl1pPr>
          </a:lstStyle>
          <a:p>
            <a:r>
              <a:rPr lang="es-ES" smtClean="0"/>
              <a:t>Beneficios</a:t>
            </a:r>
            <a:endParaRPr/>
          </a:p>
        </p:txBody>
      </p:sp>
      <p:sp>
        <p:nvSpPr>
          <p:cNvPr id="52" name="d266437e-078d-452f-8da6-0937a8ecd503"/>
          <p:cNvSpPr>
            <a:spLocks noGrp="1"/>
          </p:cNvSpPr>
          <p:nvPr>
            <p:ph type="body" sz="quarter" idx="4294967295"/>
          </p:nvPr>
        </p:nvSpPr>
        <p:spPr>
          <a:xfrm>
            <a:off x="333374" y="676743"/>
            <a:ext cx="10905240" cy="280986"/>
          </a:xfrm>
          <a:prstGeom prst="rect">
            <a:avLst/>
          </a:prstGeom>
        </p:spPr>
        <p:txBody>
          <a:bodyPr vert="horz" lIns="0" tIns="0" rIns="0" bIns="0" rtlCol="0">
            <a:normAutofit/>
          </a:bodyPr>
          <a:lstStyle/>
          <a:p>
            <a:pPr marL="0" indent="0">
              <a:buNone/>
            </a:pPr>
            <a:r>
              <a:rPr sz="1000" smtClean="0">
                <a:solidFill>
                  <a:schemeClr val="bg1">
                    <a:lumMod val="50000"/>
                  </a:schemeClr>
                </a:solidFill>
                <a:latin typeface="+mn-lt"/>
              </a:rPr>
              <a:t>¿ Qué ofrece ?</a:t>
            </a:r>
            <a:endParaRPr sz="1000">
              <a:solidFill>
                <a:schemeClr val="bg1">
                  <a:lumMod val="50000"/>
                </a:schemeClr>
              </a:solidFill>
              <a:latin typeface="+mn-lt"/>
            </a:endParaRPr>
          </a:p>
        </p:txBody>
      </p:sp>
      <p:sp>
        <p:nvSpPr>
          <p:cNvPr id="53" name="5645ca2a-2ae6-4bb8-b997-b0fc0e4d6159"/>
          <p:cNvSpPr/>
          <p:nvPr/>
        </p:nvSpPr>
        <p:spPr>
          <a:xfrm>
            <a:off x="333375" y="270249"/>
            <a:ext cx="10905240" cy="304801"/>
          </a:xfrm>
          <a:prstGeom prst="rect">
            <a:avLst/>
          </a:prstGeom>
          <a:extLst>
            <a:ext uri="{C572A759-6A51-4108-AA02-DFA0A04FC94B}">
              <ma14:wrappingTextBoxFlag xmlns:ma14="http://schemas.microsoft.com/office/mac/drawingml/2011/main" xmlns="" val="1"/>
            </a:ext>
          </a:extLst>
        </p:spPr>
        <p:txBody>
          <a:bodyPr vert="horz" lIns="0" tIns="0" rIns="0" bIns="0" rtlCol="0">
            <a:normAutofit/>
          </a:bodyPr>
          <a:lstStyle/>
          <a:p>
            <a:pPr>
              <a:lnSpc>
                <a:spcPct val="90000"/>
              </a:lnSpc>
              <a:spcBef>
                <a:spcPts val="1000"/>
              </a:spcBef>
              <a:buFont typeface="Arial" panose="020B0604020202020204" pitchFamily="34" charset="0"/>
              <a:buNone/>
            </a:pPr>
            <a:r>
              <a:rPr lang="en-US" sz="2000">
                <a:solidFill>
                  <a:srgbClr val="0099CC"/>
                </a:solidFill>
                <a:latin typeface="Lato" panose="020F0502020204030203" pitchFamily="34" charset="0"/>
              </a:rPr>
              <a:t>La tecnología bitcoin: el BLOCKCHAIN</a:t>
            </a:r>
            <a:endParaRPr lang="id-ID" sz="2000">
              <a:solidFill>
                <a:srgbClr val="0099CC"/>
              </a:solidFill>
              <a:latin typeface="Lato" panose="020F0502020204030203" pitchFamily="34" charset="0"/>
            </a:endParaRPr>
          </a:p>
        </p:txBody>
      </p:sp>
      <p:grpSp>
        <p:nvGrpSpPr>
          <p:cNvPr id="8" name="Grupo 7"/>
          <p:cNvGrpSpPr/>
          <p:nvPr/>
        </p:nvGrpSpPr>
        <p:grpSpPr>
          <a:xfrm>
            <a:off x="752786" y="2971381"/>
            <a:ext cx="3343275" cy="1498748"/>
            <a:chOff x="1019486" y="2971381"/>
            <a:chExt cx="3343275" cy="1498748"/>
          </a:xfrm>
        </p:grpSpPr>
        <p:pic>
          <p:nvPicPr>
            <p:cNvPr id="4" name="Imagen 3"/>
            <p:cNvPicPr>
              <a:picLocks noChangeAspect="1"/>
            </p:cNvPicPr>
            <p:nvPr/>
          </p:nvPicPr>
          <p:blipFill>
            <a:blip r:embed="rId2"/>
            <a:stretch>
              <a:fillRect/>
            </a:stretch>
          </p:blipFill>
          <p:spPr>
            <a:xfrm>
              <a:off x="1019486" y="2984229"/>
              <a:ext cx="3343275" cy="1485900"/>
            </a:xfrm>
            <a:prstGeom prst="rect">
              <a:avLst/>
            </a:prstGeom>
          </p:spPr>
        </p:pic>
        <p:sp>
          <p:nvSpPr>
            <p:cNvPr id="7" name="Rectángulo 6"/>
            <p:cNvSpPr/>
            <p:nvPr/>
          </p:nvSpPr>
          <p:spPr>
            <a:xfrm>
              <a:off x="1263650" y="2971381"/>
              <a:ext cx="1473200" cy="190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 name="Grupo 8"/>
          <p:cNvGrpSpPr/>
          <p:nvPr/>
        </p:nvGrpSpPr>
        <p:grpSpPr>
          <a:xfrm>
            <a:off x="4424362" y="2971381"/>
            <a:ext cx="3343275" cy="1499605"/>
            <a:chOff x="4424362" y="2971381"/>
            <a:chExt cx="3343275" cy="1499605"/>
          </a:xfrm>
        </p:grpSpPr>
        <p:pic>
          <p:nvPicPr>
            <p:cNvPr id="5" name="Imagen 4"/>
            <p:cNvPicPr>
              <a:picLocks noChangeAspect="1"/>
            </p:cNvPicPr>
            <p:nvPr/>
          </p:nvPicPr>
          <p:blipFill>
            <a:blip r:embed="rId3"/>
            <a:stretch>
              <a:fillRect/>
            </a:stretch>
          </p:blipFill>
          <p:spPr>
            <a:xfrm>
              <a:off x="4424362" y="2985086"/>
              <a:ext cx="3343275" cy="1485900"/>
            </a:xfrm>
            <a:prstGeom prst="rect">
              <a:avLst/>
            </a:prstGeom>
          </p:spPr>
        </p:pic>
        <p:sp>
          <p:nvSpPr>
            <p:cNvPr id="59" name="Rectángulo 58"/>
            <p:cNvSpPr/>
            <p:nvPr/>
          </p:nvSpPr>
          <p:spPr>
            <a:xfrm>
              <a:off x="4657725" y="2971381"/>
              <a:ext cx="1473200" cy="190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 name="Grupo 9"/>
          <p:cNvGrpSpPr/>
          <p:nvPr/>
        </p:nvGrpSpPr>
        <p:grpSpPr>
          <a:xfrm>
            <a:off x="8098539" y="2971381"/>
            <a:ext cx="3343275" cy="1503389"/>
            <a:chOff x="7831839" y="2971381"/>
            <a:chExt cx="3343275" cy="1503389"/>
          </a:xfrm>
        </p:grpSpPr>
        <p:pic>
          <p:nvPicPr>
            <p:cNvPr id="6" name="Imagen 5"/>
            <p:cNvPicPr>
              <a:picLocks noChangeAspect="1"/>
            </p:cNvPicPr>
            <p:nvPr/>
          </p:nvPicPr>
          <p:blipFill>
            <a:blip r:embed="rId4"/>
            <a:stretch>
              <a:fillRect/>
            </a:stretch>
          </p:blipFill>
          <p:spPr>
            <a:xfrm>
              <a:off x="7831839" y="2988870"/>
              <a:ext cx="3343275" cy="1485900"/>
            </a:xfrm>
            <a:prstGeom prst="rect">
              <a:avLst/>
            </a:prstGeom>
          </p:spPr>
        </p:pic>
        <p:sp>
          <p:nvSpPr>
            <p:cNvPr id="61" name="Rectángulo 60"/>
            <p:cNvSpPr/>
            <p:nvPr/>
          </p:nvSpPr>
          <p:spPr>
            <a:xfrm>
              <a:off x="8062601" y="2971381"/>
              <a:ext cx="1537402" cy="176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671366755"/>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5954"/>
                                        </p:tgtEl>
                                        <p:attrNameLst>
                                          <p:attrName>style.visibility</p:attrName>
                                        </p:attrNameLst>
                                      </p:cBhvr>
                                      <p:to>
                                        <p:strVal val="visible"/>
                                      </p:to>
                                    </p:set>
                                    <p:anim calcmode="lin" valueType="num">
                                      <p:cBhvr>
                                        <p:cTn id="7" dur="750" fill="hold"/>
                                        <p:tgtEl>
                                          <p:spTgt spid="5954"/>
                                        </p:tgtEl>
                                        <p:attrNameLst>
                                          <p:attrName>ppt_x</p:attrName>
                                        </p:attrNameLst>
                                      </p:cBhvr>
                                      <p:tavLst>
                                        <p:tav tm="0">
                                          <p:val>
                                            <p:strVal val="#ppt_x"/>
                                          </p:val>
                                        </p:tav>
                                        <p:tav tm="100000">
                                          <p:val>
                                            <p:strVal val="#ppt_x"/>
                                          </p:val>
                                        </p:tav>
                                      </p:tavLst>
                                    </p:anim>
                                    <p:anim calcmode="lin" valueType="num">
                                      <p:cBhvr>
                                        <p:cTn id="8" dur="750" fill="hold"/>
                                        <p:tgtEl>
                                          <p:spTgt spid="59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0" nodeType="clickEffect">
                                  <p:stCondLst>
                                    <p:cond delay="0"/>
                                  </p:stCondLst>
                                  <p:iterate>
                                    <p:tmAbs val="0"/>
                                  </p:iterate>
                                  <p:childTnLst>
                                    <p:set>
                                      <p:cBhvr>
                                        <p:cTn id="12" fill="hold"/>
                                        <p:tgtEl>
                                          <p:spTgt spid="5969"/>
                                        </p:tgtEl>
                                        <p:attrNameLst>
                                          <p:attrName>style.visibility</p:attrName>
                                        </p:attrNameLst>
                                      </p:cBhvr>
                                      <p:to>
                                        <p:strVal val="visible"/>
                                      </p:to>
                                    </p:set>
                                    <p:animEffect transition="in" filter="dissolve">
                                      <p:cBhvr>
                                        <p:cTn id="13" dur="500"/>
                                        <p:tgtEl>
                                          <p:spTgt spid="5969"/>
                                        </p:tgtEl>
                                      </p:cBhvr>
                                    </p:animEffect>
                                  </p:childTnLst>
                                </p:cTn>
                              </p:par>
                            </p:childTnLst>
                          </p:cTn>
                        </p:par>
                        <p:par>
                          <p:cTn id="14" fill="hold">
                            <p:stCondLst>
                              <p:cond delay="500"/>
                            </p:stCondLst>
                            <p:childTnLst>
                              <p:par>
                                <p:cTn id="15" presetID="9" presetClass="entr" fill="hold" grpId="0" nodeType="afterEffect">
                                  <p:stCondLst>
                                    <p:cond delay="0"/>
                                  </p:stCondLst>
                                  <p:iterate>
                                    <p:tmAbs val="0"/>
                                  </p:iterate>
                                  <p:childTnLst>
                                    <p:set>
                                      <p:cBhvr>
                                        <p:cTn id="16" fill="hold"/>
                                        <p:tgtEl>
                                          <p:spTgt spid="5968"/>
                                        </p:tgtEl>
                                        <p:attrNameLst>
                                          <p:attrName>style.visibility</p:attrName>
                                        </p:attrNameLst>
                                      </p:cBhvr>
                                      <p:to>
                                        <p:strVal val="visible"/>
                                      </p:to>
                                    </p:set>
                                    <p:animEffect transition="in" filter="dissolve">
                                      <p:cBhvr>
                                        <p:cTn id="17" dur="500"/>
                                        <p:tgtEl>
                                          <p:spTgt spid="5968"/>
                                        </p:tgtEl>
                                      </p:cBhvr>
                                    </p:animEffect>
                                  </p:childTnLst>
                                </p:cTn>
                              </p:par>
                            </p:childTnLst>
                          </p:cTn>
                        </p:par>
                        <p:par>
                          <p:cTn id="18" fill="hold">
                            <p:stCondLst>
                              <p:cond delay="1000"/>
                            </p:stCondLst>
                            <p:childTnLst>
                              <p:par>
                                <p:cTn id="19" presetID="9" presetClass="entr" fill="hold" grpId="0" nodeType="afterEffect">
                                  <p:stCondLst>
                                    <p:cond delay="0"/>
                                  </p:stCondLst>
                                  <p:iterate>
                                    <p:tmAbs val="0"/>
                                  </p:iterate>
                                  <p:childTnLst>
                                    <p:set>
                                      <p:cBhvr>
                                        <p:cTn id="20" fill="hold"/>
                                        <p:tgtEl>
                                          <p:spTgt spid="5967"/>
                                        </p:tgtEl>
                                        <p:attrNameLst>
                                          <p:attrName>style.visibility</p:attrName>
                                        </p:attrNameLst>
                                      </p:cBhvr>
                                      <p:to>
                                        <p:strVal val="visible"/>
                                      </p:to>
                                    </p:set>
                                    <p:animEffect transition="in" filter="dissolve">
                                      <p:cBhvr>
                                        <p:cTn id="21" dur="500"/>
                                        <p:tgtEl>
                                          <p:spTgt spid="596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iterate>
                                    <p:tmAbs val="0"/>
                                  </p:iterate>
                                  <p:childTnLst>
                                    <p:set>
                                      <p:cBhvr>
                                        <p:cTn id="25" fill="hold"/>
                                        <p:tgtEl>
                                          <p:spTgt spid="5942"/>
                                        </p:tgtEl>
                                        <p:attrNameLst>
                                          <p:attrName>style.visibility</p:attrName>
                                        </p:attrNameLst>
                                      </p:cBhvr>
                                      <p:to>
                                        <p:strVal val="visible"/>
                                      </p:to>
                                    </p:set>
                                    <p:anim calcmode="lin" valueType="num">
                                      <p:cBhvr>
                                        <p:cTn id="26" dur="750" fill="hold"/>
                                        <p:tgtEl>
                                          <p:spTgt spid="5942"/>
                                        </p:tgtEl>
                                        <p:attrNameLst>
                                          <p:attrName>ppt_x</p:attrName>
                                        </p:attrNameLst>
                                      </p:cBhvr>
                                      <p:tavLst>
                                        <p:tav tm="0">
                                          <p:val>
                                            <p:strVal val="#ppt_x"/>
                                          </p:val>
                                        </p:tav>
                                        <p:tav tm="100000">
                                          <p:val>
                                            <p:strVal val="#ppt_x"/>
                                          </p:val>
                                        </p:tav>
                                      </p:tavLst>
                                    </p:anim>
                                    <p:anim calcmode="lin" valueType="num">
                                      <p:cBhvr>
                                        <p:cTn id="27" dur="750" fill="hold"/>
                                        <p:tgtEl>
                                          <p:spTgt spid="594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fill="hold" grpId="0" nodeType="clickEffect">
                                  <p:stCondLst>
                                    <p:cond delay="0"/>
                                  </p:stCondLst>
                                  <p:iterate>
                                    <p:tmAbs val="0"/>
                                  </p:iterate>
                                  <p:childTnLst>
                                    <p:set>
                                      <p:cBhvr>
                                        <p:cTn id="31" fill="hold"/>
                                        <p:tgtEl>
                                          <p:spTgt spid="5972"/>
                                        </p:tgtEl>
                                        <p:attrNameLst>
                                          <p:attrName>style.visibility</p:attrName>
                                        </p:attrNameLst>
                                      </p:cBhvr>
                                      <p:to>
                                        <p:strVal val="visible"/>
                                      </p:to>
                                    </p:set>
                                    <p:animEffect transition="in" filter="dissolve">
                                      <p:cBhvr>
                                        <p:cTn id="32" dur="500"/>
                                        <p:tgtEl>
                                          <p:spTgt spid="5972"/>
                                        </p:tgtEl>
                                      </p:cBhvr>
                                    </p:animEffect>
                                  </p:childTnLst>
                                </p:cTn>
                              </p:par>
                            </p:childTnLst>
                          </p:cTn>
                        </p:par>
                        <p:par>
                          <p:cTn id="33" fill="hold">
                            <p:stCondLst>
                              <p:cond delay="500"/>
                            </p:stCondLst>
                            <p:childTnLst>
                              <p:par>
                                <p:cTn id="34" presetID="9" presetClass="entr" fill="hold" grpId="0" nodeType="afterEffect">
                                  <p:stCondLst>
                                    <p:cond delay="0"/>
                                  </p:stCondLst>
                                  <p:iterate>
                                    <p:tmAbs val="0"/>
                                  </p:iterate>
                                  <p:childTnLst>
                                    <p:set>
                                      <p:cBhvr>
                                        <p:cTn id="35" fill="hold"/>
                                        <p:tgtEl>
                                          <p:spTgt spid="5971"/>
                                        </p:tgtEl>
                                        <p:attrNameLst>
                                          <p:attrName>style.visibility</p:attrName>
                                        </p:attrNameLst>
                                      </p:cBhvr>
                                      <p:to>
                                        <p:strVal val="visible"/>
                                      </p:to>
                                    </p:set>
                                    <p:animEffect transition="in" filter="dissolve">
                                      <p:cBhvr>
                                        <p:cTn id="36" dur="500"/>
                                        <p:tgtEl>
                                          <p:spTgt spid="5971"/>
                                        </p:tgtEl>
                                      </p:cBhvr>
                                    </p:animEffect>
                                  </p:childTnLst>
                                </p:cTn>
                              </p:par>
                            </p:childTnLst>
                          </p:cTn>
                        </p:par>
                        <p:par>
                          <p:cTn id="37" fill="hold">
                            <p:stCondLst>
                              <p:cond delay="1000"/>
                            </p:stCondLst>
                            <p:childTnLst>
                              <p:par>
                                <p:cTn id="38" presetID="9" presetClass="entr" fill="hold" grpId="0" nodeType="afterEffect">
                                  <p:stCondLst>
                                    <p:cond delay="0"/>
                                  </p:stCondLst>
                                  <p:iterate>
                                    <p:tmAbs val="0"/>
                                  </p:iterate>
                                  <p:childTnLst>
                                    <p:set>
                                      <p:cBhvr>
                                        <p:cTn id="39" fill="hold"/>
                                        <p:tgtEl>
                                          <p:spTgt spid="5970"/>
                                        </p:tgtEl>
                                        <p:attrNameLst>
                                          <p:attrName>style.visibility</p:attrName>
                                        </p:attrNameLst>
                                      </p:cBhvr>
                                      <p:to>
                                        <p:strVal val="visible"/>
                                      </p:to>
                                    </p:set>
                                    <p:animEffect transition="in" filter="dissolve">
                                      <p:cBhvr>
                                        <p:cTn id="40" dur="500"/>
                                        <p:tgtEl>
                                          <p:spTgt spid="597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iterate>
                                    <p:tmAbs val="0"/>
                                  </p:iterate>
                                  <p:childTnLst>
                                    <p:set>
                                      <p:cBhvr>
                                        <p:cTn id="44" fill="hold"/>
                                        <p:tgtEl>
                                          <p:spTgt spid="5966"/>
                                        </p:tgtEl>
                                        <p:attrNameLst>
                                          <p:attrName>style.visibility</p:attrName>
                                        </p:attrNameLst>
                                      </p:cBhvr>
                                      <p:to>
                                        <p:strVal val="visible"/>
                                      </p:to>
                                    </p:set>
                                    <p:anim calcmode="lin" valueType="num">
                                      <p:cBhvr>
                                        <p:cTn id="45" dur="750" fill="hold"/>
                                        <p:tgtEl>
                                          <p:spTgt spid="5966"/>
                                        </p:tgtEl>
                                        <p:attrNameLst>
                                          <p:attrName>ppt_x</p:attrName>
                                        </p:attrNameLst>
                                      </p:cBhvr>
                                      <p:tavLst>
                                        <p:tav tm="0">
                                          <p:val>
                                            <p:strVal val="#ppt_x"/>
                                          </p:val>
                                        </p:tav>
                                        <p:tav tm="100000">
                                          <p:val>
                                            <p:strVal val="#ppt_x"/>
                                          </p:val>
                                        </p:tav>
                                      </p:tavLst>
                                    </p:anim>
                                    <p:anim calcmode="lin" valueType="num">
                                      <p:cBhvr>
                                        <p:cTn id="46" dur="750" fill="hold"/>
                                        <p:tgtEl>
                                          <p:spTgt spid="596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fill="hold" grpId="0" nodeType="clickEffect">
                                  <p:stCondLst>
                                    <p:cond delay="0"/>
                                  </p:stCondLst>
                                  <p:iterate>
                                    <p:tmAbs val="0"/>
                                  </p:iterate>
                                  <p:childTnLst>
                                    <p:set>
                                      <p:cBhvr>
                                        <p:cTn id="50" fill="hold"/>
                                        <p:tgtEl>
                                          <p:spTgt spid="5974"/>
                                        </p:tgtEl>
                                        <p:attrNameLst>
                                          <p:attrName>style.visibility</p:attrName>
                                        </p:attrNameLst>
                                      </p:cBhvr>
                                      <p:to>
                                        <p:strVal val="visible"/>
                                      </p:to>
                                    </p:set>
                                    <p:animEffect transition="in" filter="dissolve">
                                      <p:cBhvr>
                                        <p:cTn id="51" dur="500"/>
                                        <p:tgtEl>
                                          <p:spTgt spid="5974"/>
                                        </p:tgtEl>
                                      </p:cBhvr>
                                    </p:animEffect>
                                  </p:childTnLst>
                                </p:cTn>
                              </p:par>
                            </p:childTnLst>
                          </p:cTn>
                        </p:par>
                        <p:par>
                          <p:cTn id="52" fill="hold">
                            <p:stCondLst>
                              <p:cond delay="500"/>
                            </p:stCondLst>
                            <p:childTnLst>
                              <p:par>
                                <p:cTn id="53" presetID="9" presetClass="entr" fill="hold" grpId="0" nodeType="afterEffect">
                                  <p:stCondLst>
                                    <p:cond delay="0"/>
                                  </p:stCondLst>
                                  <p:iterate>
                                    <p:tmAbs val="0"/>
                                  </p:iterate>
                                  <p:childTnLst>
                                    <p:set>
                                      <p:cBhvr>
                                        <p:cTn id="54" fill="hold"/>
                                        <p:tgtEl>
                                          <p:spTgt spid="5975"/>
                                        </p:tgtEl>
                                        <p:attrNameLst>
                                          <p:attrName>style.visibility</p:attrName>
                                        </p:attrNameLst>
                                      </p:cBhvr>
                                      <p:to>
                                        <p:strVal val="visible"/>
                                      </p:to>
                                    </p:set>
                                    <p:animEffect transition="in" filter="dissolve">
                                      <p:cBhvr>
                                        <p:cTn id="55" dur="500"/>
                                        <p:tgtEl>
                                          <p:spTgt spid="5975"/>
                                        </p:tgtEl>
                                      </p:cBhvr>
                                    </p:animEffect>
                                  </p:childTnLst>
                                </p:cTn>
                              </p:par>
                            </p:childTnLst>
                          </p:cTn>
                        </p:par>
                        <p:par>
                          <p:cTn id="56" fill="hold">
                            <p:stCondLst>
                              <p:cond delay="1000"/>
                            </p:stCondLst>
                            <p:childTnLst>
                              <p:par>
                                <p:cTn id="57" presetID="9" presetClass="entr" fill="hold" grpId="0" nodeType="afterEffect">
                                  <p:stCondLst>
                                    <p:cond delay="0"/>
                                  </p:stCondLst>
                                  <p:iterate>
                                    <p:tmAbs val="0"/>
                                  </p:iterate>
                                  <p:childTnLst>
                                    <p:set>
                                      <p:cBhvr>
                                        <p:cTn id="58" fill="hold"/>
                                        <p:tgtEl>
                                          <p:spTgt spid="5973"/>
                                        </p:tgtEl>
                                        <p:attrNameLst>
                                          <p:attrName>style.visibility</p:attrName>
                                        </p:attrNameLst>
                                      </p:cBhvr>
                                      <p:to>
                                        <p:strVal val="visible"/>
                                      </p:to>
                                    </p:set>
                                    <p:animEffect transition="in" filter="dissolve">
                                      <p:cBhvr>
                                        <p:cTn id="59" dur="500"/>
                                        <p:tgtEl>
                                          <p:spTgt spid="5973"/>
                                        </p:tgtEl>
                                      </p:cBhvr>
                                    </p:animEffect>
                                  </p:childTnLst>
                                </p:cTn>
                              </p:par>
                            </p:childTnLst>
                          </p:cTn>
                        </p:par>
                        <p:par>
                          <p:cTn id="60" fill="hold">
                            <p:stCondLst>
                              <p:cond delay="1500"/>
                            </p:stCondLst>
                            <p:childTnLst>
                              <p:par>
                                <p:cTn id="61" presetID="9" presetClass="entr" presetSubtype="0" fill="hold" grpId="0" nodeType="afterEffect">
                                  <p:stCondLst>
                                    <p:cond delay="0"/>
                                  </p:stCondLst>
                                  <p:iterate>
                                    <p:tmAbs val="0"/>
                                  </p:iterate>
                                  <p:childTnLst>
                                    <p:set>
                                      <p:cBhvr>
                                        <p:cTn id="62" fill="hold"/>
                                        <p:tgtEl>
                                          <p:spTgt spid="52">
                                            <p:txEl>
                                              <p:pRg st="0" end="0"/>
                                            </p:txEl>
                                          </p:spTgt>
                                        </p:tgtEl>
                                        <p:attrNameLst>
                                          <p:attrName>style.visibility</p:attrName>
                                        </p:attrNameLst>
                                      </p:cBhvr>
                                      <p:to>
                                        <p:strVal val="visible"/>
                                      </p:to>
                                    </p:set>
                                    <p:animEffect transition="in" filter="dissolve">
                                      <p:cBhvr>
                                        <p:cTn id="63"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2" grpId="0" animBg="1" advAuto="0"/>
      <p:bldP spid="5954" grpId="0" animBg="1" advAuto="0"/>
      <p:bldP spid="5966" grpId="0" animBg="1" advAuto="0"/>
      <p:bldP spid="5967" grpId="0" animBg="1" advAuto="0"/>
      <p:bldP spid="5968" grpId="0" animBg="1" advAuto="0"/>
      <p:bldP spid="5969" grpId="0" animBg="1" advAuto="0"/>
      <p:bldP spid="5970" grpId="0" animBg="1" advAuto="0"/>
      <p:bldP spid="5971" grpId="0" animBg="1" advAuto="0"/>
      <p:bldP spid="5972" grpId="0" animBg="1" advAuto="0"/>
      <p:bldP spid="5973" grpId="0" animBg="1" advAuto="0"/>
      <p:bldP spid="5974" grpId="0" animBg="1" advAuto="0"/>
      <p:bldP spid="5975" grpId="0" animBg="1" advAuto="0"/>
      <p:bldP spid="52" grpId="0" build="p"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lstStyle/>
          <a:p>
            <a:endParaRPr lang="es-ES"/>
          </a:p>
        </p:txBody>
      </p:sp>
      <p:sp>
        <p:nvSpPr>
          <p:cNvPr id="4" name="Marcador de número de diapositiva 3"/>
          <p:cNvSpPr>
            <a:spLocks noGrp="1"/>
          </p:cNvSpPr>
          <p:nvPr>
            <p:ph type="sldNum" sz="quarter" idx="12"/>
          </p:nvPr>
        </p:nvSpPr>
        <p:spPr/>
        <p:txBody>
          <a:bodyPr/>
          <a:lstStyle/>
          <a:p>
            <a:fld id="{FCEE2C88-6C8F-484D-AF69-578F576B1F44}" type="slidenum">
              <a:rPr lang="en-US" smtClean="0"/>
              <a:pPr/>
              <a:t>14</a:t>
            </a:fld>
            <a:endParaRPr lang="en-US"/>
          </a:p>
        </p:txBody>
      </p:sp>
      <p:sp>
        <p:nvSpPr>
          <p:cNvPr id="5" name="Marcador de texto 4"/>
          <p:cNvSpPr>
            <a:spLocks noGrp="1"/>
          </p:cNvSpPr>
          <p:nvPr>
            <p:ph type="body" sz="quarter" idx="14"/>
          </p:nvPr>
        </p:nvSpPr>
        <p:spPr/>
        <p:txBody>
          <a:bodyPr/>
          <a:lstStyle/>
          <a:p>
            <a:endParaRPr lang="es-ES"/>
          </a:p>
        </p:txBody>
      </p:sp>
      <p:sp>
        <p:nvSpPr>
          <p:cNvPr id="6" name="CuadroTexto 5"/>
          <p:cNvSpPr txBox="1"/>
          <p:nvPr/>
        </p:nvSpPr>
        <p:spPr>
          <a:xfrm>
            <a:off x="558800" y="1981200"/>
            <a:ext cx="11392927" cy="4801314"/>
          </a:xfrm>
          <a:prstGeom prst="rect">
            <a:avLst/>
          </a:prstGeom>
          <a:noFill/>
        </p:spPr>
        <p:txBody>
          <a:bodyPr wrap="none" rtlCol="0">
            <a:spAutoFit/>
          </a:bodyPr>
          <a:lstStyle/>
          <a:p>
            <a:r>
              <a:rPr lang="es-ES" smtClean="0">
                <a:hlinkClick r:id="rId2"/>
              </a:rPr>
              <a:t>blockchain-disruption-or-distraction</a:t>
            </a:r>
            <a:endParaRPr lang="es-ES" smtClean="0"/>
          </a:p>
          <a:p>
            <a:r>
              <a:rPr lang="es-ES">
                <a:hlinkClick r:id="rId3"/>
              </a:rPr>
              <a:t>http://historyofbitcoin.org</a:t>
            </a:r>
            <a:r>
              <a:rPr lang="es-ES" smtClean="0">
                <a:hlinkClick r:id="rId3"/>
              </a:rPr>
              <a:t>/</a:t>
            </a:r>
            <a:endParaRPr lang="es-ES" smtClean="0"/>
          </a:p>
          <a:p>
            <a:r>
              <a:rPr lang="es-ES">
                <a:hlinkClick r:id="rId4"/>
              </a:rPr>
              <a:t>https://</a:t>
            </a:r>
            <a:r>
              <a:rPr lang="es-ES" smtClean="0">
                <a:hlinkClick r:id="rId4"/>
              </a:rPr>
              <a:t>bitcoinhelp.net/saber/m%C3%A1s/historia-del-gr%C3%A1fico-precio?lang=es</a:t>
            </a:r>
            <a:endParaRPr lang="es-ES" smtClean="0"/>
          </a:p>
          <a:p>
            <a:r>
              <a:rPr lang="es-ES">
                <a:hlinkClick r:id="rId5"/>
              </a:rPr>
              <a:t>http://letstalkpayments.com/blockchain-activity-of-fis-banks-updated-analysis-infographic</a:t>
            </a:r>
            <a:r>
              <a:rPr lang="es-ES" smtClean="0">
                <a:hlinkClick r:id="rId5"/>
              </a:rPr>
              <a:t>/</a:t>
            </a:r>
            <a:endParaRPr lang="es-ES" smtClean="0"/>
          </a:p>
          <a:p>
            <a:r>
              <a:rPr lang="es-ES">
                <a:hlinkClick r:id="rId6"/>
              </a:rPr>
              <a:t>http://letstalkpayments.com/financial-institutions-blockchain-activity-analysis</a:t>
            </a:r>
            <a:r>
              <a:rPr lang="es-ES" smtClean="0">
                <a:hlinkClick r:id="rId6"/>
              </a:rPr>
              <a:t>/</a:t>
            </a:r>
            <a:endParaRPr lang="es-ES" smtClean="0"/>
          </a:p>
          <a:p>
            <a:r>
              <a:rPr lang="es-ES">
                <a:hlinkClick r:id="rId7"/>
              </a:rPr>
              <a:t>https://www.buybitcoinworldwide.com/demand-for-bitcoins</a:t>
            </a:r>
            <a:r>
              <a:rPr lang="es-ES" smtClean="0">
                <a:hlinkClick r:id="rId7"/>
              </a:rPr>
              <a:t>/</a:t>
            </a:r>
            <a:endParaRPr lang="es-ES" smtClean="0"/>
          </a:p>
          <a:p>
            <a:r>
              <a:rPr lang="es-ES">
                <a:hlinkClick r:id="rId8"/>
              </a:rPr>
              <a:t>http://</a:t>
            </a:r>
            <a:r>
              <a:rPr lang="es-ES" smtClean="0">
                <a:hlinkClick r:id="rId8"/>
              </a:rPr>
              <a:t>coinofview.com/about.html</a:t>
            </a:r>
            <a:endParaRPr lang="es-ES" smtClean="0"/>
          </a:p>
          <a:p>
            <a:r>
              <a:rPr lang="es-ES">
                <a:hlinkClick r:id="rId9"/>
              </a:rPr>
              <a:t>https://bytecoin.org/blog</a:t>
            </a:r>
            <a:r>
              <a:rPr lang="es-ES" smtClean="0">
                <a:hlinkClick r:id="rId9"/>
              </a:rPr>
              <a:t>/</a:t>
            </a:r>
            <a:endParaRPr lang="es-ES" smtClean="0"/>
          </a:p>
          <a:p>
            <a:r>
              <a:rPr lang="es-ES">
                <a:hlinkClick r:id="rId10"/>
              </a:rPr>
              <a:t>https://www.cryptocoinsnews.com</a:t>
            </a:r>
            <a:r>
              <a:rPr lang="es-ES" smtClean="0">
                <a:hlinkClick r:id="rId10"/>
              </a:rPr>
              <a:t>/</a:t>
            </a:r>
            <a:endParaRPr lang="es-ES" smtClean="0"/>
          </a:p>
          <a:p>
            <a:r>
              <a:rPr lang="es-ES">
                <a:hlinkClick r:id="rId11"/>
              </a:rPr>
              <a:t>http://bitcoinist.net/colored-coins-work-bitcoin-blockchain</a:t>
            </a:r>
            <a:r>
              <a:rPr lang="es-ES" smtClean="0">
                <a:hlinkClick r:id="rId11"/>
              </a:rPr>
              <a:t>/</a:t>
            </a:r>
            <a:endParaRPr lang="es-ES" smtClean="0"/>
          </a:p>
          <a:p>
            <a:r>
              <a:rPr lang="es-ES">
                <a:hlinkClick r:id="rId12"/>
              </a:rPr>
              <a:t>https://www.oroyfinanzas.com/2014/01/criptografia-curva-eliptica-bitcoin-por-que-utiliza-ecdsa</a:t>
            </a:r>
            <a:r>
              <a:rPr lang="es-ES" smtClean="0">
                <a:hlinkClick r:id="rId12"/>
              </a:rPr>
              <a:t>/</a:t>
            </a:r>
            <a:endParaRPr lang="es-ES" smtClean="0"/>
          </a:p>
          <a:p>
            <a:r>
              <a:rPr lang="es-ES">
                <a:hlinkClick r:id="rId13"/>
              </a:rPr>
              <a:t>http://</a:t>
            </a:r>
            <a:r>
              <a:rPr lang="es-ES" smtClean="0">
                <a:hlinkClick r:id="rId13"/>
              </a:rPr>
              <a:t>www.xataka.com/empresas-y-economia/para-que-se-esta-usando-blockchain-mas-alla-de-bitcoin</a:t>
            </a:r>
            <a:endParaRPr lang="es-ES" smtClean="0"/>
          </a:p>
          <a:p>
            <a:r>
              <a:rPr lang="es-ES">
                <a:hlinkClick r:id="rId14"/>
              </a:rPr>
              <a:t>http://fortawesome.github.io/Font-Awesome/cheatsheet</a:t>
            </a:r>
            <a:r>
              <a:rPr lang="es-ES" smtClean="0">
                <a:hlinkClick r:id="rId14"/>
              </a:rPr>
              <a:t>/</a:t>
            </a:r>
            <a:endParaRPr lang="es-ES" smtClean="0"/>
          </a:p>
          <a:p>
            <a:r>
              <a:rPr lang="es-ES">
                <a:hlinkClick r:id="rId15"/>
              </a:rPr>
              <a:t>http</a:t>
            </a:r>
            <a:r>
              <a:rPr lang="es-ES">
                <a:hlinkClick r:id="rId15"/>
              </a:rPr>
              <a:t>://</a:t>
            </a:r>
            <a:r>
              <a:rPr lang="es-ES" smtClean="0">
                <a:hlinkClick r:id="rId15"/>
              </a:rPr>
              <a:t>www.oliverwyman.com/content/dam/oliver-wyman/global/en/2016/feb/BlockChain-In-Capital-Markets.pdf</a:t>
            </a:r>
            <a:endParaRPr lang="es-ES" smtClean="0"/>
          </a:p>
          <a:p>
            <a:endParaRPr lang="es-ES" smtClean="0"/>
          </a:p>
          <a:p>
            <a:endParaRPr lang="es-ES"/>
          </a:p>
          <a:p>
            <a:endParaRPr lang="es-ES"/>
          </a:p>
        </p:txBody>
      </p:sp>
    </p:spTree>
    <p:extLst>
      <p:ext uri="{BB962C8B-B14F-4D97-AF65-F5344CB8AC3E}">
        <p14:creationId xmlns:p14="http://schemas.microsoft.com/office/powerpoint/2010/main" val="1355390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p:cNvSpPr>
            <a:spLocks noGrp="1"/>
          </p:cNvSpPr>
          <p:nvPr>
            <p:ph type="pic" sz="quarter" idx="22"/>
          </p:nvPr>
        </p:nvSpPr>
        <p:spPr/>
      </p:sp>
      <p:sp>
        <p:nvSpPr>
          <p:cNvPr id="3" name="Marcador de texto 2"/>
          <p:cNvSpPr>
            <a:spLocks noGrp="1"/>
          </p:cNvSpPr>
          <p:nvPr>
            <p:ph type="body" sz="quarter" idx="13"/>
          </p:nvPr>
        </p:nvSpPr>
        <p:spPr/>
        <p:txBody>
          <a:bodyPr/>
          <a:lstStyle/>
          <a:p>
            <a:endParaRPr lang="es-ES"/>
          </a:p>
        </p:txBody>
      </p:sp>
      <p:sp>
        <p:nvSpPr>
          <p:cNvPr id="4" name="Marcador de número de diapositiva 3"/>
          <p:cNvSpPr>
            <a:spLocks noGrp="1"/>
          </p:cNvSpPr>
          <p:nvPr>
            <p:ph type="sldNum" sz="quarter" idx="12"/>
          </p:nvPr>
        </p:nvSpPr>
        <p:spPr/>
        <p:txBody>
          <a:bodyPr/>
          <a:lstStyle/>
          <a:p>
            <a:fld id="{FCEE2C88-6C8F-484D-AF69-578F576B1F44}" type="slidenum">
              <a:rPr lang="en-US" smtClean="0"/>
              <a:pPr/>
              <a:t>15</a:t>
            </a:fld>
            <a:endParaRPr lang="en-US"/>
          </a:p>
        </p:txBody>
      </p:sp>
      <p:sp>
        <p:nvSpPr>
          <p:cNvPr id="5" name="Marcador de texto 4"/>
          <p:cNvSpPr>
            <a:spLocks noGrp="1"/>
          </p:cNvSpPr>
          <p:nvPr>
            <p:ph type="body" sz="quarter" idx="14"/>
          </p:nvPr>
        </p:nvSpPr>
        <p:spPr/>
        <p:txBody>
          <a:bodyPr/>
          <a:lstStyle/>
          <a:p>
            <a:endParaRPr lang="es-ES"/>
          </a:p>
        </p:txBody>
      </p:sp>
    </p:spTree>
    <p:extLst>
      <p:ext uri="{BB962C8B-B14F-4D97-AF65-F5344CB8AC3E}">
        <p14:creationId xmlns:p14="http://schemas.microsoft.com/office/powerpoint/2010/main" val="3405517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6857999"/>
          </a:xfrm>
          <a:prstGeom prst="rect">
            <a:avLst/>
          </a:prstGeom>
          <a:solidFill>
            <a:srgbClr val="21272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 Placeholder 4"/>
          <p:cNvSpPr txBox="1">
            <a:spLocks/>
          </p:cNvSpPr>
          <p:nvPr/>
        </p:nvSpPr>
        <p:spPr>
          <a:xfrm>
            <a:off x="378983" y="623549"/>
            <a:ext cx="11434034" cy="530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mtClean="0">
                <a:solidFill>
                  <a:schemeClr val="bg1"/>
                </a:solidFill>
              </a:rPr>
              <a:t>Pero las criptodivisas ( bitcoin ) no son lo </a:t>
            </a:r>
            <a:r>
              <a:rPr lang="en-US" err="1" smtClean="0">
                <a:solidFill>
                  <a:schemeClr val="bg1"/>
                </a:solidFill>
              </a:rPr>
              <a:t>realmente</a:t>
            </a:r>
            <a:r>
              <a:rPr lang="en-US" smtClean="0">
                <a:solidFill>
                  <a:schemeClr val="bg1"/>
                </a:solidFill>
              </a:rPr>
              <a:t> </a:t>
            </a:r>
            <a:r>
              <a:rPr lang="en-US" err="1" smtClean="0">
                <a:solidFill>
                  <a:schemeClr val="bg1"/>
                </a:solidFill>
              </a:rPr>
              <a:t>importante</a:t>
            </a:r>
            <a:endParaRPr lang="en-US">
              <a:solidFill>
                <a:schemeClr val="bg1"/>
              </a:solidFill>
            </a:endParaRPr>
          </a:p>
        </p:txBody>
      </p:sp>
      <p:sp>
        <p:nvSpPr>
          <p:cNvPr id="11" name="Text Placeholder 24"/>
          <p:cNvSpPr txBox="1">
            <a:spLocks/>
          </p:cNvSpPr>
          <p:nvPr/>
        </p:nvSpPr>
        <p:spPr>
          <a:xfrm>
            <a:off x="1565505" y="1200651"/>
            <a:ext cx="9060991" cy="756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00"/>
              </a:spcAft>
              <a:buNone/>
            </a:pPr>
            <a:r>
              <a:rPr lang="en-US" sz="1400" smtClean="0">
                <a:solidFill>
                  <a:schemeClr val="bg1"/>
                </a:solidFill>
              </a:rPr>
              <a:t>La </a:t>
            </a:r>
            <a:r>
              <a:rPr lang="en-US" sz="1400" err="1" smtClean="0">
                <a:solidFill>
                  <a:schemeClr val="bg1"/>
                </a:solidFill>
              </a:rPr>
              <a:t>criptodivisa</a:t>
            </a:r>
            <a:r>
              <a:rPr lang="en-US" sz="1400" smtClean="0">
                <a:solidFill>
                  <a:schemeClr val="bg1"/>
                </a:solidFill>
              </a:rPr>
              <a:t> no </a:t>
            </a:r>
            <a:r>
              <a:rPr lang="en-US" sz="1400" err="1" smtClean="0">
                <a:solidFill>
                  <a:schemeClr val="bg1"/>
                </a:solidFill>
              </a:rPr>
              <a:t>es</a:t>
            </a:r>
            <a:r>
              <a:rPr lang="en-US" sz="1400" smtClean="0">
                <a:solidFill>
                  <a:schemeClr val="bg1"/>
                </a:solidFill>
              </a:rPr>
              <a:t> más que la primera aplicación</a:t>
            </a:r>
            <a:r>
              <a:rPr lang="en-US" sz="1400">
                <a:solidFill>
                  <a:schemeClr val="bg1"/>
                </a:solidFill>
              </a:rPr>
              <a:t> </a:t>
            </a:r>
            <a:r>
              <a:rPr lang="en-US" sz="1400" smtClean="0">
                <a:solidFill>
                  <a:schemeClr val="bg1"/>
                </a:solidFill>
              </a:rPr>
              <a:t>de algo muchísimo más </a:t>
            </a:r>
            <a:r>
              <a:rPr lang="en-US" sz="1400">
                <a:solidFill>
                  <a:schemeClr val="bg1"/>
                </a:solidFill>
              </a:rPr>
              <a:t>disruptivo </a:t>
            </a:r>
            <a:r>
              <a:rPr lang="en-US" sz="1400" smtClean="0">
                <a:solidFill>
                  <a:schemeClr val="bg1"/>
                </a:solidFill>
              </a:rPr>
              <a:t>todavía, algo que </a:t>
            </a:r>
            <a:r>
              <a:rPr lang="en-US" sz="1400">
                <a:solidFill>
                  <a:schemeClr val="bg1"/>
                </a:solidFill>
              </a:rPr>
              <a:t>ha iniciado un </a:t>
            </a:r>
            <a:r>
              <a:rPr lang="en-US" sz="1400" smtClean="0">
                <a:solidFill>
                  <a:schemeClr val="bg1"/>
                </a:solidFill>
              </a:rPr>
              <a:t>enorme e imparable </a:t>
            </a:r>
            <a:r>
              <a:rPr lang="en-US" sz="1400">
                <a:solidFill>
                  <a:schemeClr val="bg1"/>
                </a:solidFill>
              </a:rPr>
              <a:t>ciclo de innovación </a:t>
            </a:r>
            <a:r>
              <a:rPr lang="en-US" sz="1400" smtClean="0">
                <a:solidFill>
                  <a:schemeClr val="bg1"/>
                </a:solidFill>
              </a:rPr>
              <a:t>y con un elevado potencial de cambiar ....</a:t>
            </a:r>
            <a:endParaRPr lang="es-ES" sz="1400">
              <a:solidFill>
                <a:schemeClr val="bg1"/>
              </a:solidFill>
            </a:endParaRPr>
          </a:p>
        </p:txBody>
      </p:sp>
      <p:pic>
        <p:nvPicPr>
          <p:cNvPr id="1028" name="Picture 4" descr="Resultado de imagen de notarí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698" y="2084356"/>
            <a:ext cx="1439595" cy="107969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923" y="3291053"/>
            <a:ext cx="1766433" cy="1766433"/>
          </a:xfrm>
          <a:prstGeom prst="rect">
            <a:avLst/>
          </a:prstGeom>
        </p:spPr>
      </p:pic>
      <p:pic>
        <p:nvPicPr>
          <p:cNvPr id="16" name="Imagen 15"/>
          <p:cNvPicPr>
            <a:picLocks noChangeAspect="1"/>
          </p:cNvPicPr>
          <p:nvPr/>
        </p:nvPicPr>
        <p:blipFill>
          <a:blip r:embed="rId5"/>
          <a:stretch>
            <a:fillRect/>
          </a:stretch>
        </p:blipFill>
        <p:spPr>
          <a:xfrm>
            <a:off x="5245970" y="5329706"/>
            <a:ext cx="1543050" cy="1076325"/>
          </a:xfrm>
          <a:prstGeom prst="rect">
            <a:avLst/>
          </a:prstGeom>
        </p:spPr>
      </p:pic>
      <p:pic>
        <p:nvPicPr>
          <p:cNvPr id="17" name="Imagen 16"/>
          <p:cNvPicPr>
            <a:picLocks noChangeAspect="1"/>
          </p:cNvPicPr>
          <p:nvPr/>
        </p:nvPicPr>
        <p:blipFill>
          <a:blip r:embed="rId6"/>
          <a:stretch>
            <a:fillRect/>
          </a:stretch>
        </p:blipFill>
        <p:spPr>
          <a:xfrm>
            <a:off x="2978150" y="3505614"/>
            <a:ext cx="1512570" cy="1394926"/>
          </a:xfrm>
          <a:prstGeom prst="rect">
            <a:avLst/>
          </a:prstGeom>
        </p:spPr>
      </p:pic>
      <p:sp>
        <p:nvSpPr>
          <p:cNvPr id="20" name="Text Placeholder 4"/>
          <p:cNvSpPr txBox="1">
            <a:spLocks/>
          </p:cNvSpPr>
          <p:nvPr/>
        </p:nvSpPr>
        <p:spPr>
          <a:xfrm>
            <a:off x="4346689" y="3876774"/>
            <a:ext cx="3136265" cy="530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mtClean="0">
                <a:solidFill>
                  <a:schemeClr val="bg1"/>
                </a:solidFill>
              </a:rPr>
              <a:t>... y Sí</a:t>
            </a:r>
            <a:endParaRPr lang="en-US">
              <a:solidFill>
                <a:schemeClr val="bg1"/>
              </a:solidFill>
            </a:endParaRPr>
          </a:p>
        </p:txBody>
      </p:sp>
    </p:spTree>
    <p:extLst>
      <p:ext uri="{BB962C8B-B14F-4D97-AF65-F5344CB8AC3E}">
        <p14:creationId xmlns:p14="http://schemas.microsoft.com/office/powerpoint/2010/main" val="109219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lstStyle/>
          <a:p>
            <a:r>
              <a:rPr lang="es-ES" smtClean="0"/>
              <a:t>ENLACES DE INTERÉS</a:t>
            </a:r>
            <a:endParaRPr lang="es-ES"/>
          </a:p>
        </p:txBody>
      </p:sp>
      <p:sp>
        <p:nvSpPr>
          <p:cNvPr id="4" name="Marcador de número de diapositiva 3"/>
          <p:cNvSpPr>
            <a:spLocks noGrp="1"/>
          </p:cNvSpPr>
          <p:nvPr>
            <p:ph type="sldNum" sz="quarter" idx="12"/>
          </p:nvPr>
        </p:nvSpPr>
        <p:spPr/>
        <p:txBody>
          <a:bodyPr/>
          <a:lstStyle/>
          <a:p>
            <a:fld id="{FCEE2C88-6C8F-484D-AF69-578F576B1F44}" type="slidenum">
              <a:rPr lang="en-US" smtClean="0"/>
              <a:pPr/>
              <a:t>17</a:t>
            </a:fld>
            <a:endParaRPr lang="en-US"/>
          </a:p>
        </p:txBody>
      </p:sp>
      <p:sp>
        <p:nvSpPr>
          <p:cNvPr id="6" name="Rectángulo 5"/>
          <p:cNvSpPr/>
          <p:nvPr/>
        </p:nvSpPr>
        <p:spPr>
          <a:xfrm>
            <a:off x="570965" y="1760591"/>
            <a:ext cx="6353086" cy="369332"/>
          </a:xfrm>
          <a:prstGeom prst="rect">
            <a:avLst/>
          </a:prstGeom>
        </p:spPr>
        <p:txBody>
          <a:bodyPr wrap="none">
            <a:spAutoFit/>
          </a:bodyPr>
          <a:lstStyle/>
          <a:p>
            <a:r>
              <a:rPr lang="es-ES" smtClean="0"/>
              <a:t>Charts &amp; Market Statistics: </a:t>
            </a:r>
            <a:r>
              <a:rPr lang="es-ES" smtClean="0">
                <a:hlinkClick r:id="rId2"/>
              </a:rPr>
              <a:t>http</a:t>
            </a:r>
            <a:r>
              <a:rPr lang="es-ES">
                <a:hlinkClick r:id="rId2"/>
              </a:rPr>
              <a:t>://www.cryptocoincharts.info/</a:t>
            </a:r>
            <a:endParaRPr lang="es-ES"/>
          </a:p>
        </p:txBody>
      </p:sp>
      <p:sp>
        <p:nvSpPr>
          <p:cNvPr id="7" name="Rectángulo 6"/>
          <p:cNvSpPr/>
          <p:nvPr/>
        </p:nvSpPr>
        <p:spPr>
          <a:xfrm>
            <a:off x="4009531" y="3244334"/>
            <a:ext cx="6455613" cy="369332"/>
          </a:xfrm>
          <a:prstGeom prst="rect">
            <a:avLst/>
          </a:prstGeom>
        </p:spPr>
        <p:txBody>
          <a:bodyPr wrap="none">
            <a:spAutoFit/>
          </a:bodyPr>
          <a:lstStyle/>
          <a:p>
            <a:r>
              <a:rPr lang="es-ES" smtClean="0"/>
              <a:t>Market Capitalization: </a:t>
            </a:r>
            <a:r>
              <a:rPr lang="es-ES" smtClean="0">
                <a:hlinkClick r:id="rId3"/>
              </a:rPr>
              <a:t>https</a:t>
            </a:r>
            <a:r>
              <a:rPr lang="es-ES">
                <a:hlinkClick r:id="rId3"/>
              </a:rPr>
              <a:t>://coinmarketcap.com/all/views/all/</a:t>
            </a:r>
            <a:endParaRPr lang="es-ES"/>
          </a:p>
        </p:txBody>
      </p:sp>
      <p:sp>
        <p:nvSpPr>
          <p:cNvPr id="8" name="Rectángulo 7"/>
          <p:cNvSpPr/>
          <p:nvPr/>
        </p:nvSpPr>
        <p:spPr>
          <a:xfrm>
            <a:off x="1173756" y="3968953"/>
            <a:ext cx="7263592" cy="369332"/>
          </a:xfrm>
          <a:prstGeom prst="rect">
            <a:avLst/>
          </a:prstGeom>
        </p:spPr>
        <p:txBody>
          <a:bodyPr wrap="none">
            <a:spAutoFit/>
          </a:bodyPr>
          <a:lstStyle/>
          <a:p>
            <a:r>
              <a:rPr lang="es-ES" smtClean="0"/>
              <a:t>Characteristics major cryptocoins: </a:t>
            </a:r>
            <a:r>
              <a:rPr lang="es-ES" smtClean="0">
                <a:hlinkClick r:id="rId4"/>
              </a:rPr>
              <a:t>http</a:t>
            </a:r>
            <a:r>
              <a:rPr lang="es-ES">
                <a:hlinkClick r:id="rId4"/>
              </a:rPr>
              <a:t>://coinofview.com/all-coins.html</a:t>
            </a:r>
            <a:endParaRPr lang="es-ES"/>
          </a:p>
        </p:txBody>
      </p:sp>
      <p:sp>
        <p:nvSpPr>
          <p:cNvPr id="9" name="CuadroTexto 8"/>
          <p:cNvSpPr txBox="1"/>
          <p:nvPr/>
        </p:nvSpPr>
        <p:spPr>
          <a:xfrm>
            <a:off x="570965" y="4728077"/>
            <a:ext cx="7116051" cy="369332"/>
          </a:xfrm>
          <a:prstGeom prst="rect">
            <a:avLst/>
          </a:prstGeom>
        </p:spPr>
        <p:txBody>
          <a:bodyPr wrap="none">
            <a:spAutoFit/>
          </a:bodyPr>
          <a:lstStyle>
            <a:defPPr>
              <a:defRPr lang="en-US"/>
            </a:defPPr>
          </a:lstStyle>
          <a:p>
            <a:r>
              <a:rPr lang="es-ES">
                <a:hlinkClick r:id="rId5"/>
              </a:rPr>
              <a:t>https://bitcoinhelp.net/saber/más/historia-del-gráfico-precio?lang=es</a:t>
            </a:r>
            <a:endParaRPr lang="es-ES"/>
          </a:p>
        </p:txBody>
      </p:sp>
      <p:sp>
        <p:nvSpPr>
          <p:cNvPr id="10" name="CuadroTexto 9"/>
          <p:cNvSpPr txBox="1"/>
          <p:nvPr/>
        </p:nvSpPr>
        <p:spPr>
          <a:xfrm>
            <a:off x="570965" y="5302535"/>
            <a:ext cx="2762295" cy="369332"/>
          </a:xfrm>
          <a:prstGeom prst="rect">
            <a:avLst/>
          </a:prstGeom>
        </p:spPr>
        <p:txBody>
          <a:bodyPr wrap="none">
            <a:spAutoFit/>
          </a:bodyPr>
          <a:lstStyle>
            <a:defPPr>
              <a:defRPr lang="en-US"/>
            </a:defPPr>
          </a:lstStyle>
          <a:p>
            <a:r>
              <a:rPr lang="es-ES">
                <a:hlinkClick r:id="rId6"/>
              </a:rPr>
              <a:t>http://historyofbitcoin.org/</a:t>
            </a:r>
            <a:endParaRPr lang="es-ES"/>
          </a:p>
        </p:txBody>
      </p:sp>
      <p:sp>
        <p:nvSpPr>
          <p:cNvPr id="11" name="TextBox 13"/>
          <p:cNvSpPr txBox="1"/>
          <p:nvPr/>
        </p:nvSpPr>
        <p:spPr>
          <a:xfrm>
            <a:off x="570965" y="5992649"/>
            <a:ext cx="1980029" cy="369332"/>
          </a:xfrm>
          <a:prstGeom prst="rect">
            <a:avLst/>
          </a:prstGeom>
        </p:spPr>
        <p:txBody>
          <a:bodyPr wrap="none">
            <a:spAutoFit/>
          </a:bodyPr>
          <a:lstStyle>
            <a:defPPr>
              <a:defRPr lang="en-US"/>
            </a:defPPr>
          </a:lstStyle>
          <a:p>
            <a:r>
              <a:rPr lang="es-ES">
                <a:hlinkClick r:id="rId7"/>
              </a:rPr>
              <a:t>https://btcvol.info/</a:t>
            </a:r>
            <a:endParaRPr lang="es-ES"/>
          </a:p>
        </p:txBody>
      </p:sp>
    </p:spTree>
    <p:extLst>
      <p:ext uri="{BB962C8B-B14F-4D97-AF65-F5344CB8AC3E}">
        <p14:creationId xmlns:p14="http://schemas.microsoft.com/office/powerpoint/2010/main" val="1097341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FCEE2C88-6C8F-484D-AF69-578F576B1F44}" type="slidenum">
              <a:rPr lang="en-US" smtClean="0"/>
              <a:pPr/>
              <a:t>18</a:t>
            </a:fld>
            <a:endParaRPr lang="en-US"/>
          </a:p>
        </p:txBody>
      </p:sp>
      <p:sp>
        <p:nvSpPr>
          <p:cNvPr id="7" name="Marcador de texto 6"/>
          <p:cNvSpPr>
            <a:spLocks noGrp="1"/>
          </p:cNvSpPr>
          <p:nvPr>
            <p:ph type="body" sz="quarter" idx="14"/>
          </p:nvPr>
        </p:nvSpPr>
        <p:spPr/>
        <p:txBody>
          <a:bodyPr/>
          <a:lstStyle/>
          <a:p>
            <a:r>
              <a:rPr lang="es-ES"/>
              <a:t>DOBLE GASTO: Cómo replico digitalmente la incapacidad física de entregar lo que no poseo</a:t>
            </a:r>
            <a:endParaRPr lang="id-ID"/>
          </a:p>
          <a:p>
            <a:endParaRPr lang="es-ES"/>
          </a:p>
        </p:txBody>
      </p:sp>
      <p:sp>
        <p:nvSpPr>
          <p:cNvPr id="14" name="Oval 24"/>
          <p:cNvSpPr/>
          <p:nvPr/>
        </p:nvSpPr>
        <p:spPr>
          <a:xfrm>
            <a:off x="6720736" y="1950154"/>
            <a:ext cx="585787" cy="585787"/>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00">
              <a:solidFill>
                <a:schemeClr val="bg1"/>
              </a:solidFill>
              <a:latin typeface="Blackadder ITC" panose="04020505051007020D02" pitchFamily="82" charset="0"/>
            </a:endParaRPr>
          </a:p>
        </p:txBody>
      </p:sp>
      <p:sp>
        <p:nvSpPr>
          <p:cNvPr id="16" name="Text Placeholder 33"/>
          <p:cNvSpPr txBox="1">
            <a:spLocks/>
          </p:cNvSpPr>
          <p:nvPr/>
        </p:nvSpPr>
        <p:spPr>
          <a:xfrm>
            <a:off x="7528640" y="1950153"/>
            <a:ext cx="3560273"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smtClean="0">
                <a:solidFill>
                  <a:srgbClr val="0099CC"/>
                </a:solidFill>
                <a:latin typeface="Lato" panose="020F0502020204030203" pitchFamily="34" charset="0"/>
              </a:rPr>
              <a:t>¿ Cómo sabes que ese archivo digital era mío y...</a:t>
            </a:r>
            <a:endParaRPr lang="en-AU" sz="1300" b="1">
              <a:solidFill>
                <a:srgbClr val="0099CC"/>
              </a:solidFill>
              <a:latin typeface="Lato" panose="020F0502020204030203" pitchFamily="34" charset="0"/>
            </a:endParaRPr>
          </a:p>
        </p:txBody>
      </p:sp>
      <p:sp>
        <p:nvSpPr>
          <p:cNvPr id="17" name="Oval 27"/>
          <p:cNvSpPr/>
          <p:nvPr/>
        </p:nvSpPr>
        <p:spPr>
          <a:xfrm>
            <a:off x="6720736" y="2917379"/>
            <a:ext cx="585787" cy="585787"/>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chemeClr val="bg1"/>
              </a:solidFill>
              <a:latin typeface="FontAwesome" pitchFamily="2" charset="0"/>
            </a:endParaRPr>
          </a:p>
        </p:txBody>
      </p:sp>
      <p:sp>
        <p:nvSpPr>
          <p:cNvPr id="19" name="Text Placeholder 33"/>
          <p:cNvSpPr txBox="1">
            <a:spLocks/>
          </p:cNvSpPr>
          <p:nvPr/>
        </p:nvSpPr>
        <p:spPr>
          <a:xfrm>
            <a:off x="7528641" y="2917378"/>
            <a:ext cx="2718196"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smtClean="0">
                <a:solidFill>
                  <a:srgbClr val="F23B48"/>
                </a:solidFill>
                <a:latin typeface="Lato" panose="020F0502020204030203" pitchFamily="34" charset="0"/>
              </a:rPr>
              <a:t> </a:t>
            </a:r>
            <a:r>
              <a:rPr lang="en-AU" sz="1300" b="1" smtClean="0">
                <a:solidFill>
                  <a:srgbClr val="0099CC"/>
                </a:solidFill>
                <a:latin typeface="Lato" panose="020F0502020204030203" pitchFamily="34" charset="0"/>
              </a:rPr>
              <a:t>que te lo he enviado a ti  y solo a ti y...</a:t>
            </a:r>
            <a:endParaRPr lang="en-AU" sz="1300" b="1">
              <a:solidFill>
                <a:srgbClr val="0099CC"/>
              </a:solidFill>
              <a:latin typeface="Lato" panose="020F0502020204030203" pitchFamily="34" charset="0"/>
            </a:endParaRPr>
          </a:p>
        </p:txBody>
      </p:sp>
      <p:sp>
        <p:nvSpPr>
          <p:cNvPr id="20" name="Oval 50"/>
          <p:cNvSpPr/>
          <p:nvPr/>
        </p:nvSpPr>
        <p:spPr>
          <a:xfrm>
            <a:off x="6720736" y="3884604"/>
            <a:ext cx="585787" cy="585787"/>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chemeClr val="bg1"/>
              </a:solidFill>
              <a:latin typeface="FontAwesome" pitchFamily="2" charset="0"/>
            </a:endParaRPr>
          </a:p>
        </p:txBody>
      </p:sp>
      <p:sp>
        <p:nvSpPr>
          <p:cNvPr id="22" name="Text Placeholder 33"/>
          <p:cNvSpPr txBox="1">
            <a:spLocks/>
          </p:cNvSpPr>
          <p:nvPr/>
        </p:nvSpPr>
        <p:spPr>
          <a:xfrm>
            <a:off x="7528640" y="3884603"/>
            <a:ext cx="4344046" cy="28017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smtClean="0">
                <a:solidFill>
                  <a:srgbClr val="0099CC"/>
                </a:solidFill>
                <a:latin typeface="Lato" panose="020F0502020204030203" pitchFamily="34" charset="0"/>
              </a:rPr>
              <a:t>que no he hecho miles de copias y se lo he enviado a otros ?</a:t>
            </a:r>
            <a:endParaRPr lang="en-AU" sz="1300" b="1">
              <a:solidFill>
                <a:srgbClr val="0099CC"/>
              </a:solidFill>
              <a:latin typeface="Lato" panose="020F0502020204030203" pitchFamily="34" charset="0"/>
            </a:endParaRPr>
          </a:p>
        </p:txBody>
      </p:sp>
      <p:sp>
        <p:nvSpPr>
          <p:cNvPr id="23" name="Text Placeholder 1"/>
          <p:cNvSpPr>
            <a:spLocks noGrp="1"/>
          </p:cNvSpPr>
          <p:nvPr>
            <p:ph type="body" sz="quarter" idx="13"/>
          </p:nvPr>
        </p:nvSpPr>
        <p:spPr>
          <a:xfrm>
            <a:off x="333375" y="270249"/>
            <a:ext cx="10905239" cy="444500"/>
          </a:xfrm>
        </p:spPr>
        <p:txBody>
          <a:bodyPr/>
          <a:lstStyle/>
          <a:p>
            <a:r>
              <a:rPr lang="en-US" smtClean="0">
                <a:solidFill>
                  <a:srgbClr val="0099CC"/>
                </a:solidFill>
              </a:rPr>
              <a:t>La tecnología bitcoin: el BLOCKCHAIN</a:t>
            </a:r>
            <a:endParaRPr lang="id-ID">
              <a:solidFill>
                <a:srgbClr val="0099CC"/>
              </a:solidFill>
            </a:endParaRPr>
          </a:p>
        </p:txBody>
      </p:sp>
      <p:sp>
        <p:nvSpPr>
          <p:cNvPr id="24" name="Rectángulo 23"/>
          <p:cNvSpPr/>
          <p:nvPr/>
        </p:nvSpPr>
        <p:spPr>
          <a:xfrm>
            <a:off x="6732141" y="2020110"/>
            <a:ext cx="562975" cy="461665"/>
          </a:xfrm>
          <a:prstGeom prst="rect">
            <a:avLst/>
          </a:prstGeom>
          <a:noFill/>
        </p:spPr>
        <p:txBody>
          <a:bodyPr wrap="none" lIns="91440" tIns="45720" rIns="91440" bIns="45720">
            <a:spAutoFit/>
          </a:bodyPr>
          <a:lstStyle/>
          <a:p>
            <a:pPr algn="ctr"/>
            <a:r>
              <a:rPr lang="es-ES" sz="2400" b="1" cap="none" spc="50" smtClean="0">
                <a:ln w="0"/>
                <a:solidFill>
                  <a:schemeClr val="bg2"/>
                </a:solidFill>
                <a:effectLst>
                  <a:innerShdw blurRad="63500" dist="50800" dir="13500000">
                    <a:srgbClr val="000000">
                      <a:alpha val="50000"/>
                    </a:srgbClr>
                  </a:innerShdw>
                </a:effectLst>
              </a:rPr>
              <a:t>1.-</a:t>
            </a:r>
            <a:endParaRPr lang="es-ES" sz="2400" b="1" cap="none" spc="50">
              <a:ln w="0"/>
              <a:solidFill>
                <a:schemeClr val="bg2"/>
              </a:solidFill>
              <a:effectLst>
                <a:innerShdw blurRad="63500" dist="50800" dir="13500000">
                  <a:srgbClr val="000000">
                    <a:alpha val="50000"/>
                  </a:srgbClr>
                </a:innerShdw>
              </a:effectLst>
            </a:endParaRPr>
          </a:p>
        </p:txBody>
      </p:sp>
      <p:sp>
        <p:nvSpPr>
          <p:cNvPr id="25" name="Rectángulo 24"/>
          <p:cNvSpPr/>
          <p:nvPr/>
        </p:nvSpPr>
        <p:spPr>
          <a:xfrm>
            <a:off x="6735250" y="2972360"/>
            <a:ext cx="562975" cy="461665"/>
          </a:xfrm>
          <a:prstGeom prst="rect">
            <a:avLst/>
          </a:prstGeom>
          <a:noFill/>
        </p:spPr>
        <p:txBody>
          <a:bodyPr wrap="none" lIns="91440" tIns="45720" rIns="91440" bIns="45720">
            <a:spAutoFit/>
          </a:bodyPr>
          <a:lstStyle/>
          <a:p>
            <a:pPr algn="ctr"/>
            <a:r>
              <a:rPr lang="es-ES" sz="2400" b="1" spc="50">
                <a:ln w="0"/>
                <a:solidFill>
                  <a:schemeClr val="bg2"/>
                </a:solidFill>
                <a:effectLst>
                  <a:innerShdw blurRad="63500" dist="50800" dir="13500000">
                    <a:srgbClr val="000000">
                      <a:alpha val="50000"/>
                    </a:srgbClr>
                  </a:innerShdw>
                </a:effectLst>
              </a:rPr>
              <a:t>2</a:t>
            </a:r>
            <a:r>
              <a:rPr lang="es-ES" sz="2400" b="1" cap="none" spc="50" smtClean="0">
                <a:ln w="0"/>
                <a:solidFill>
                  <a:schemeClr val="bg2"/>
                </a:solidFill>
                <a:effectLst>
                  <a:innerShdw blurRad="63500" dist="50800" dir="13500000">
                    <a:srgbClr val="000000">
                      <a:alpha val="50000"/>
                    </a:srgbClr>
                  </a:innerShdw>
                </a:effectLst>
              </a:rPr>
              <a:t>.-</a:t>
            </a:r>
            <a:endParaRPr lang="es-ES" sz="2400" b="1" cap="none" spc="50">
              <a:ln w="0"/>
              <a:solidFill>
                <a:schemeClr val="bg2"/>
              </a:solidFill>
              <a:effectLst>
                <a:innerShdw blurRad="63500" dist="50800" dir="13500000">
                  <a:srgbClr val="000000">
                    <a:alpha val="50000"/>
                  </a:srgbClr>
                </a:innerShdw>
              </a:effectLst>
            </a:endParaRPr>
          </a:p>
        </p:txBody>
      </p:sp>
      <p:sp>
        <p:nvSpPr>
          <p:cNvPr id="26" name="Rectángulo 25"/>
          <p:cNvSpPr/>
          <p:nvPr/>
        </p:nvSpPr>
        <p:spPr>
          <a:xfrm>
            <a:off x="6735250" y="3948462"/>
            <a:ext cx="562975" cy="461665"/>
          </a:xfrm>
          <a:prstGeom prst="rect">
            <a:avLst/>
          </a:prstGeom>
          <a:noFill/>
        </p:spPr>
        <p:txBody>
          <a:bodyPr wrap="none" lIns="91440" tIns="45720" rIns="91440" bIns="45720">
            <a:spAutoFit/>
          </a:bodyPr>
          <a:lstStyle/>
          <a:p>
            <a:pPr algn="ctr"/>
            <a:r>
              <a:rPr lang="es-ES" sz="2400" b="1" cap="none" spc="50" smtClean="0">
                <a:ln w="0"/>
                <a:solidFill>
                  <a:schemeClr val="bg2"/>
                </a:solidFill>
                <a:effectLst>
                  <a:innerShdw blurRad="63500" dist="50800" dir="13500000">
                    <a:srgbClr val="000000">
                      <a:alpha val="50000"/>
                    </a:srgbClr>
                  </a:innerShdw>
                </a:effectLst>
              </a:rPr>
              <a:t>3.-</a:t>
            </a:r>
            <a:endParaRPr lang="es-ES" sz="2400" b="1" cap="none" spc="50">
              <a:ln w="0"/>
              <a:solidFill>
                <a:schemeClr val="bg2"/>
              </a:solidFill>
              <a:effectLst>
                <a:innerShdw blurRad="63500" dist="50800" dir="13500000">
                  <a:srgbClr val="000000">
                    <a:alpha val="50000"/>
                  </a:srgbClr>
                </a:innerShdw>
              </a:effectLst>
            </a:endParaRPr>
          </a:p>
        </p:txBody>
      </p:sp>
      <p:grpSp>
        <p:nvGrpSpPr>
          <p:cNvPr id="33" name="Grupo 32"/>
          <p:cNvGrpSpPr/>
          <p:nvPr/>
        </p:nvGrpSpPr>
        <p:grpSpPr>
          <a:xfrm>
            <a:off x="209408" y="2335027"/>
            <a:ext cx="5976086" cy="2797539"/>
            <a:chOff x="209408" y="2335027"/>
            <a:chExt cx="5976086" cy="2797539"/>
          </a:xfrm>
        </p:grpSpPr>
        <p:pic>
          <p:nvPicPr>
            <p:cNvPr id="30" name="Imagen 29"/>
            <p:cNvPicPr>
              <a:picLocks noChangeAspect="1"/>
            </p:cNvPicPr>
            <p:nvPr/>
          </p:nvPicPr>
          <p:blipFill>
            <a:blip r:embed="rId2"/>
            <a:stretch>
              <a:fillRect/>
            </a:stretch>
          </p:blipFill>
          <p:spPr>
            <a:xfrm rot="20016834">
              <a:off x="209408" y="2335027"/>
              <a:ext cx="4133446" cy="1444877"/>
            </a:xfrm>
            <a:prstGeom prst="rect">
              <a:avLst/>
            </a:prstGeom>
          </p:spPr>
        </p:pic>
        <p:pic>
          <p:nvPicPr>
            <p:cNvPr id="32" name="Imagen 31"/>
            <p:cNvPicPr>
              <a:picLocks noChangeAspect="1"/>
            </p:cNvPicPr>
            <p:nvPr/>
          </p:nvPicPr>
          <p:blipFill>
            <a:blip r:embed="rId3"/>
            <a:stretch>
              <a:fillRect/>
            </a:stretch>
          </p:blipFill>
          <p:spPr>
            <a:xfrm rot="20060823">
              <a:off x="2009372" y="3687689"/>
              <a:ext cx="4176122" cy="1444877"/>
            </a:xfrm>
            <a:prstGeom prst="rect">
              <a:avLst/>
            </a:prstGeom>
          </p:spPr>
        </p:pic>
      </p:grpSp>
    </p:spTree>
    <p:extLst>
      <p:ext uri="{BB962C8B-B14F-4D97-AF65-F5344CB8AC3E}">
        <p14:creationId xmlns:p14="http://schemas.microsoft.com/office/powerpoint/2010/main" val="305036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1000" fill="hold"/>
                                        <p:tgtEl>
                                          <p:spTgt spid="33"/>
                                        </p:tgtEl>
                                        <p:attrNameLst>
                                          <p:attrName>ppt_w</p:attrName>
                                        </p:attrNameLst>
                                      </p:cBhvr>
                                      <p:tavLst>
                                        <p:tav tm="0">
                                          <p:val>
                                            <p:fltVal val="0"/>
                                          </p:val>
                                        </p:tav>
                                        <p:tav tm="100000">
                                          <p:val>
                                            <p:strVal val="#ppt_w"/>
                                          </p:val>
                                        </p:tav>
                                      </p:tavLst>
                                    </p:anim>
                                    <p:anim calcmode="lin" valueType="num">
                                      <p:cBhvr>
                                        <p:cTn id="50" dur="1000" fill="hold"/>
                                        <p:tgtEl>
                                          <p:spTgt spid="33"/>
                                        </p:tgtEl>
                                        <p:attrNameLst>
                                          <p:attrName>ppt_h</p:attrName>
                                        </p:attrNameLst>
                                      </p:cBhvr>
                                      <p:tavLst>
                                        <p:tav tm="0">
                                          <p:val>
                                            <p:fltVal val="0"/>
                                          </p:val>
                                        </p:tav>
                                        <p:tav tm="100000">
                                          <p:val>
                                            <p:strVal val="#ppt_h"/>
                                          </p:val>
                                        </p:tav>
                                      </p:tavLst>
                                    </p:anim>
                                    <p:anim calcmode="lin" valueType="num">
                                      <p:cBhvr>
                                        <p:cTn id="51" dur="1000" fill="hold"/>
                                        <p:tgtEl>
                                          <p:spTgt spid="33"/>
                                        </p:tgtEl>
                                        <p:attrNameLst>
                                          <p:attrName>style.rotation</p:attrName>
                                        </p:attrNameLst>
                                      </p:cBhvr>
                                      <p:tavLst>
                                        <p:tav tm="0">
                                          <p:val>
                                            <p:fltVal val="90"/>
                                          </p:val>
                                        </p:tav>
                                        <p:tav tm="100000">
                                          <p:val>
                                            <p:fltVal val="0"/>
                                          </p:val>
                                        </p:tav>
                                      </p:tavLst>
                                    </p:anim>
                                    <p:animEffect transition="in" filter="fade">
                                      <p:cBhvr>
                                        <p:cTn id="5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4" grpId="0" animBg="1"/>
      <p:bldP spid="16" grpId="0"/>
      <p:bldP spid="17" grpId="0" animBg="1"/>
      <p:bldP spid="19" grpId="0"/>
      <p:bldP spid="20" grpId="0" animBg="1"/>
      <p:bldP spid="22" grpId="0"/>
      <p:bldP spid="23" grpId="0" build="p"/>
      <p:bldP spid="24"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dirty="0" smtClean="0"/>
              <a:t>La solución: libro contable DISTRIBUIDO</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La tecnología bitcoin: el BLOCKCHAIN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19</a:t>
            </a:fld>
            <a:endParaRPr lang="en-US"/>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138" y="1235639"/>
            <a:ext cx="5545137" cy="5422107"/>
          </a:xfrm>
          <a:prstGeom prst="rect">
            <a:avLst/>
          </a:prstGeom>
        </p:spPr>
      </p:pic>
      <p:sp>
        <p:nvSpPr>
          <p:cNvPr id="26" name="AutoShape 9"/>
          <p:cNvSpPr>
            <a:spLocks noChangeAspect="1" noChangeArrowheads="1" noTextEdit="1"/>
          </p:cNvSpPr>
          <p:nvPr/>
        </p:nvSpPr>
        <p:spPr bwMode="auto">
          <a:xfrm>
            <a:off x="-18472" y="1610273"/>
            <a:ext cx="3251200"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27" name="Group 4"/>
          <p:cNvGrpSpPr/>
          <p:nvPr/>
        </p:nvGrpSpPr>
        <p:grpSpPr>
          <a:xfrm>
            <a:off x="-13709" y="1615036"/>
            <a:ext cx="4128569" cy="1431925"/>
            <a:chOff x="-13708" y="1916113"/>
            <a:chExt cx="3921844" cy="1431925"/>
          </a:xfrm>
        </p:grpSpPr>
        <p:sp>
          <p:nvSpPr>
            <p:cNvPr id="28" name="Freeform 14"/>
            <p:cNvSpPr>
              <a:spLocks/>
            </p:cNvSpPr>
            <p:nvPr/>
          </p:nvSpPr>
          <p:spPr bwMode="auto">
            <a:xfrm>
              <a:off x="-13708" y="1916113"/>
              <a:ext cx="982662" cy="1431925"/>
            </a:xfrm>
            <a:custGeom>
              <a:avLst/>
              <a:gdLst>
                <a:gd name="T0" fmla="*/ 819 w 819"/>
                <a:gd name="T1" fmla="*/ 902 h 902"/>
                <a:gd name="T2" fmla="*/ 0 w 819"/>
                <a:gd name="T3" fmla="*/ 783 h 902"/>
                <a:gd name="T4" fmla="*/ 0 w 819"/>
                <a:gd name="T5" fmla="*/ 0 h 902"/>
                <a:gd name="T6" fmla="*/ 819 w 819"/>
                <a:gd name="T7" fmla="*/ 237 h 902"/>
                <a:gd name="T8" fmla="*/ 819 w 819"/>
                <a:gd name="T9" fmla="*/ 902 h 902"/>
              </a:gdLst>
              <a:ahLst/>
              <a:cxnLst>
                <a:cxn ang="0">
                  <a:pos x="T0" y="T1"/>
                </a:cxn>
                <a:cxn ang="0">
                  <a:pos x="T2" y="T3"/>
                </a:cxn>
                <a:cxn ang="0">
                  <a:pos x="T4" y="T5"/>
                </a:cxn>
                <a:cxn ang="0">
                  <a:pos x="T6" y="T7"/>
                </a:cxn>
                <a:cxn ang="0">
                  <a:pos x="T8" y="T9"/>
                </a:cxn>
              </a:cxnLst>
              <a:rect l="0" t="0" r="r" b="b"/>
              <a:pathLst>
                <a:path w="819" h="902">
                  <a:moveTo>
                    <a:pt x="819" y="902"/>
                  </a:moveTo>
                  <a:lnTo>
                    <a:pt x="0" y="783"/>
                  </a:lnTo>
                  <a:lnTo>
                    <a:pt x="0" y="0"/>
                  </a:lnTo>
                  <a:lnTo>
                    <a:pt x="819" y="237"/>
                  </a:lnTo>
                  <a:lnTo>
                    <a:pt x="819" y="902"/>
                  </a:lnTo>
                  <a:close/>
                </a:path>
              </a:pathLst>
            </a:custGeom>
            <a:solidFill>
              <a:srgbClr val="445764"/>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Pentagon 21"/>
            <p:cNvSpPr/>
            <p:nvPr/>
          </p:nvSpPr>
          <p:spPr>
            <a:xfrm>
              <a:off x="968953" y="2292350"/>
              <a:ext cx="2939183" cy="1055688"/>
            </a:xfrm>
            <a:prstGeom prst="homePlate">
              <a:avLst>
                <a:gd name="adj" fmla="val 29877"/>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0" name="Group 5"/>
          <p:cNvGrpSpPr/>
          <p:nvPr/>
        </p:nvGrpSpPr>
        <p:grpSpPr>
          <a:xfrm>
            <a:off x="-13708" y="2858048"/>
            <a:ext cx="4563771" cy="1431925"/>
            <a:chOff x="-13708" y="3159125"/>
            <a:chExt cx="4563771" cy="1431925"/>
          </a:xfrm>
        </p:grpSpPr>
        <p:sp>
          <p:nvSpPr>
            <p:cNvPr id="31" name="Freeform 15"/>
            <p:cNvSpPr>
              <a:spLocks/>
            </p:cNvSpPr>
            <p:nvPr/>
          </p:nvSpPr>
          <p:spPr bwMode="auto">
            <a:xfrm>
              <a:off x="-13708" y="3159125"/>
              <a:ext cx="982662" cy="1431925"/>
            </a:xfrm>
            <a:custGeom>
              <a:avLst/>
              <a:gdLst>
                <a:gd name="T0" fmla="*/ 819 w 819"/>
                <a:gd name="T1" fmla="*/ 783 h 902"/>
                <a:gd name="T2" fmla="*/ 0 w 819"/>
                <a:gd name="T3" fmla="*/ 902 h 902"/>
                <a:gd name="T4" fmla="*/ 0 w 819"/>
                <a:gd name="T5" fmla="*/ 0 h 902"/>
                <a:gd name="T6" fmla="*/ 819 w 819"/>
                <a:gd name="T7" fmla="*/ 119 h 902"/>
                <a:gd name="T8" fmla="*/ 819 w 819"/>
                <a:gd name="T9" fmla="*/ 783 h 902"/>
              </a:gdLst>
              <a:ahLst/>
              <a:cxnLst>
                <a:cxn ang="0">
                  <a:pos x="T0" y="T1"/>
                </a:cxn>
                <a:cxn ang="0">
                  <a:pos x="T2" y="T3"/>
                </a:cxn>
                <a:cxn ang="0">
                  <a:pos x="T4" y="T5"/>
                </a:cxn>
                <a:cxn ang="0">
                  <a:pos x="T6" y="T7"/>
                </a:cxn>
                <a:cxn ang="0">
                  <a:pos x="T8" y="T9"/>
                </a:cxn>
              </a:cxnLst>
              <a:rect l="0" t="0" r="r" b="b"/>
              <a:pathLst>
                <a:path w="819" h="902">
                  <a:moveTo>
                    <a:pt x="819" y="783"/>
                  </a:moveTo>
                  <a:lnTo>
                    <a:pt x="0" y="902"/>
                  </a:lnTo>
                  <a:lnTo>
                    <a:pt x="0" y="0"/>
                  </a:lnTo>
                  <a:lnTo>
                    <a:pt x="819" y="119"/>
                  </a:lnTo>
                  <a:lnTo>
                    <a:pt x="819" y="783"/>
                  </a:lnTo>
                  <a:close/>
                </a:path>
              </a:pathLst>
            </a:custGeom>
            <a:solidFill>
              <a:srgbClr val="596F81"/>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Pentagon 1161"/>
            <p:cNvSpPr/>
            <p:nvPr/>
          </p:nvSpPr>
          <p:spPr>
            <a:xfrm>
              <a:off x="968953" y="3347243"/>
              <a:ext cx="3581110" cy="1055688"/>
            </a:xfrm>
            <a:prstGeom prst="homePlate">
              <a:avLst>
                <a:gd name="adj" fmla="val 29877"/>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6" name="Group 6"/>
          <p:cNvGrpSpPr/>
          <p:nvPr/>
        </p:nvGrpSpPr>
        <p:grpSpPr>
          <a:xfrm>
            <a:off x="-13708" y="4100266"/>
            <a:ext cx="3921844" cy="1432720"/>
            <a:chOff x="-13708" y="4401343"/>
            <a:chExt cx="3921844" cy="1432720"/>
          </a:xfrm>
        </p:grpSpPr>
        <p:sp>
          <p:nvSpPr>
            <p:cNvPr id="37" name="Freeform 16"/>
            <p:cNvSpPr>
              <a:spLocks/>
            </p:cNvSpPr>
            <p:nvPr/>
          </p:nvSpPr>
          <p:spPr bwMode="auto">
            <a:xfrm>
              <a:off x="-13708" y="4402138"/>
              <a:ext cx="982662" cy="1431925"/>
            </a:xfrm>
            <a:custGeom>
              <a:avLst/>
              <a:gdLst>
                <a:gd name="T0" fmla="*/ 819 w 819"/>
                <a:gd name="T1" fmla="*/ 665 h 902"/>
                <a:gd name="T2" fmla="*/ 0 w 819"/>
                <a:gd name="T3" fmla="*/ 902 h 902"/>
                <a:gd name="T4" fmla="*/ 0 w 819"/>
                <a:gd name="T5" fmla="*/ 119 h 902"/>
                <a:gd name="T6" fmla="*/ 819 w 819"/>
                <a:gd name="T7" fmla="*/ 0 h 902"/>
                <a:gd name="T8" fmla="*/ 819 w 819"/>
                <a:gd name="T9" fmla="*/ 665 h 902"/>
              </a:gdLst>
              <a:ahLst/>
              <a:cxnLst>
                <a:cxn ang="0">
                  <a:pos x="T0" y="T1"/>
                </a:cxn>
                <a:cxn ang="0">
                  <a:pos x="T2" y="T3"/>
                </a:cxn>
                <a:cxn ang="0">
                  <a:pos x="T4" y="T5"/>
                </a:cxn>
                <a:cxn ang="0">
                  <a:pos x="T6" y="T7"/>
                </a:cxn>
                <a:cxn ang="0">
                  <a:pos x="T8" y="T9"/>
                </a:cxn>
              </a:cxnLst>
              <a:rect l="0" t="0" r="r" b="b"/>
              <a:pathLst>
                <a:path w="819" h="902">
                  <a:moveTo>
                    <a:pt x="819" y="665"/>
                  </a:moveTo>
                  <a:lnTo>
                    <a:pt x="0" y="902"/>
                  </a:lnTo>
                  <a:lnTo>
                    <a:pt x="0" y="119"/>
                  </a:lnTo>
                  <a:lnTo>
                    <a:pt x="819" y="0"/>
                  </a:lnTo>
                  <a:lnTo>
                    <a:pt x="819" y="665"/>
                  </a:lnTo>
                  <a:close/>
                </a:path>
              </a:pathLst>
            </a:custGeom>
            <a:solidFill>
              <a:srgbClr val="8DA4B1"/>
            </a:solidFill>
            <a:ln>
              <a:noFill/>
            </a:ln>
          </p:spPr>
          <p:txBody>
            <a:bodyPr vert="horz" wrap="square" lIns="91440" tIns="45720" rIns="91440" bIns="45720" numCol="1" anchor="t" anchorCtr="0" compatLnSpc="1">
              <a:prstTxWarp prst="textNoShape">
                <a:avLst/>
              </a:prstTxWarp>
            </a:bodyPr>
            <a:lstStyle/>
            <a:p>
              <a:endParaRPr lang="id-ID"/>
            </a:p>
          </p:txBody>
        </p:sp>
        <p:sp>
          <p:nvSpPr>
            <p:cNvPr id="38" name="Pentagon 1162"/>
            <p:cNvSpPr/>
            <p:nvPr/>
          </p:nvSpPr>
          <p:spPr>
            <a:xfrm>
              <a:off x="968953" y="4401343"/>
              <a:ext cx="2939183" cy="1055688"/>
            </a:xfrm>
            <a:prstGeom prst="homePlate">
              <a:avLst>
                <a:gd name="adj" fmla="val 29877"/>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9" name="Oval 1178"/>
          <p:cNvSpPr/>
          <p:nvPr/>
        </p:nvSpPr>
        <p:spPr>
          <a:xfrm>
            <a:off x="1166255" y="2200837"/>
            <a:ext cx="612000" cy="6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495D6B"/>
                </a:solidFill>
                <a:latin typeface="FontAwesome" pitchFamily="2" charset="0"/>
              </a:rPr>
              <a:t></a:t>
            </a:r>
            <a:endParaRPr lang="en-US" dirty="0">
              <a:solidFill>
                <a:srgbClr val="495D6B"/>
              </a:solidFill>
              <a:latin typeface="FontAwesome" pitchFamily="2" charset="0"/>
            </a:endParaRPr>
          </a:p>
        </p:txBody>
      </p:sp>
      <p:sp>
        <p:nvSpPr>
          <p:cNvPr id="40" name="Oval 1179"/>
          <p:cNvSpPr/>
          <p:nvPr/>
        </p:nvSpPr>
        <p:spPr>
          <a:xfrm>
            <a:off x="1166255" y="3268010"/>
            <a:ext cx="612000" cy="6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637C90"/>
                </a:solidFill>
                <a:latin typeface="FontAwesome" pitchFamily="2" charset="0"/>
              </a:rPr>
              <a:t></a:t>
            </a:r>
          </a:p>
        </p:txBody>
      </p:sp>
      <p:sp>
        <p:nvSpPr>
          <p:cNvPr id="41" name="Oval 1180"/>
          <p:cNvSpPr/>
          <p:nvPr/>
        </p:nvSpPr>
        <p:spPr>
          <a:xfrm>
            <a:off x="1166255" y="4322110"/>
            <a:ext cx="612000" cy="6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rgbClr val="637C90"/>
                </a:solidFill>
                <a:latin typeface="FontAwesome" pitchFamily="2" charset="0"/>
              </a:rPr>
              <a:t></a:t>
            </a:r>
            <a:endParaRPr lang="en-AU" dirty="0">
              <a:solidFill>
                <a:srgbClr val="637C90"/>
              </a:solidFill>
              <a:latin typeface="FontAwesome" pitchFamily="2" charset="0"/>
            </a:endParaRPr>
          </a:p>
        </p:txBody>
      </p:sp>
      <p:sp>
        <p:nvSpPr>
          <p:cNvPr id="42" name="Text Placeholder 33"/>
          <p:cNvSpPr txBox="1">
            <a:spLocks/>
          </p:cNvSpPr>
          <p:nvPr/>
        </p:nvSpPr>
        <p:spPr>
          <a:xfrm>
            <a:off x="1978986" y="2269690"/>
            <a:ext cx="1758134" cy="25287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dirty="0" err="1" smtClean="0">
                <a:solidFill>
                  <a:schemeClr val="bg1"/>
                </a:solidFill>
                <a:latin typeface="Lato" panose="020F0502020204030203" pitchFamily="34" charset="0"/>
              </a:rPr>
              <a:t>En</a:t>
            </a:r>
            <a:r>
              <a:rPr lang="en-AU" sz="1300" b="1" dirty="0" smtClean="0">
                <a:solidFill>
                  <a:schemeClr val="bg1"/>
                </a:solidFill>
                <a:latin typeface="Lato" panose="020F0502020204030203" pitchFamily="34" charset="0"/>
              </a:rPr>
              <a:t> </a:t>
            </a:r>
            <a:r>
              <a:rPr lang="en-AU" sz="1300" b="1" dirty="0" err="1" smtClean="0">
                <a:solidFill>
                  <a:schemeClr val="bg1"/>
                </a:solidFill>
                <a:latin typeface="Lato" panose="020F0502020204030203" pitchFamily="34" charset="0"/>
              </a:rPr>
              <a:t>todos</a:t>
            </a:r>
            <a:r>
              <a:rPr lang="en-AU" sz="1300" b="1" dirty="0" smtClean="0">
                <a:solidFill>
                  <a:schemeClr val="bg1"/>
                </a:solidFill>
                <a:latin typeface="Lato" panose="020F0502020204030203" pitchFamily="34" charset="0"/>
              </a:rPr>
              <a:t> los </a:t>
            </a:r>
            <a:r>
              <a:rPr lang="en-AU" sz="1300" b="1" dirty="0" err="1" smtClean="0">
                <a:solidFill>
                  <a:schemeClr val="bg1"/>
                </a:solidFill>
                <a:latin typeface="Lato" panose="020F0502020204030203" pitchFamily="34" charset="0"/>
              </a:rPr>
              <a:t>ordenadores</a:t>
            </a:r>
            <a:endParaRPr lang="en-AU" sz="1300" b="1" dirty="0">
              <a:solidFill>
                <a:schemeClr val="bg1"/>
              </a:solidFill>
              <a:latin typeface="Lato" panose="020F0502020204030203" pitchFamily="34" charset="0"/>
            </a:endParaRPr>
          </a:p>
        </p:txBody>
      </p:sp>
      <p:sp>
        <p:nvSpPr>
          <p:cNvPr id="43" name="Text Placeholder 32"/>
          <p:cNvSpPr txBox="1">
            <a:spLocks/>
          </p:cNvSpPr>
          <p:nvPr/>
        </p:nvSpPr>
        <p:spPr>
          <a:xfrm>
            <a:off x="1978984" y="2509881"/>
            <a:ext cx="1929152" cy="4451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err="1" smtClean="0">
                <a:solidFill>
                  <a:schemeClr val="bg1"/>
                </a:solidFill>
                <a:latin typeface="Lato Light" panose="020F0302020204030203" pitchFamily="34" charset="0"/>
              </a:rPr>
              <a:t>Todas</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las</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transacciones</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ocurridas</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están</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grabadas</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en</a:t>
            </a:r>
            <a:r>
              <a:rPr lang="en-US" sz="1000" dirty="0" smtClean="0">
                <a:solidFill>
                  <a:schemeClr val="bg1"/>
                </a:solidFill>
                <a:latin typeface="Lato Light" panose="020F0302020204030203" pitchFamily="34" charset="0"/>
              </a:rPr>
              <a:t> el </a:t>
            </a:r>
            <a:r>
              <a:rPr lang="en-US" sz="1000" dirty="0" err="1" smtClean="0">
                <a:solidFill>
                  <a:schemeClr val="bg1"/>
                </a:solidFill>
                <a:latin typeface="Lato Light" panose="020F0302020204030203" pitchFamily="34" charset="0"/>
              </a:rPr>
              <a:t>libro</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contable</a:t>
            </a:r>
            <a:endParaRPr lang="en-US" sz="1000" dirty="0">
              <a:solidFill>
                <a:schemeClr val="bg1"/>
              </a:solidFill>
              <a:latin typeface="Lato Light" panose="020F0302020204030203" pitchFamily="34" charset="0"/>
            </a:endParaRPr>
          </a:p>
        </p:txBody>
      </p:sp>
      <p:sp>
        <p:nvSpPr>
          <p:cNvPr id="44" name="Text Placeholder 33"/>
          <p:cNvSpPr txBox="1">
            <a:spLocks/>
          </p:cNvSpPr>
          <p:nvPr/>
        </p:nvSpPr>
        <p:spPr>
          <a:xfrm>
            <a:off x="1978985" y="3330374"/>
            <a:ext cx="2571077" cy="2302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dirty="0" smtClean="0">
                <a:solidFill>
                  <a:schemeClr val="bg1"/>
                </a:solidFill>
                <a:latin typeface="Lato" panose="020F0502020204030203" pitchFamily="34" charset="0"/>
              </a:rPr>
              <a:t>Sin </a:t>
            </a:r>
            <a:r>
              <a:rPr lang="en-AU" sz="1300" b="1" dirty="0" err="1" smtClean="0">
                <a:solidFill>
                  <a:schemeClr val="bg1"/>
                </a:solidFill>
                <a:latin typeface="Lato" panose="020F0502020204030203" pitchFamily="34" charset="0"/>
              </a:rPr>
              <a:t>posibilidad</a:t>
            </a:r>
            <a:r>
              <a:rPr lang="en-AU" sz="1300" b="1" dirty="0" smtClean="0">
                <a:solidFill>
                  <a:schemeClr val="bg1"/>
                </a:solidFill>
                <a:latin typeface="Lato" panose="020F0502020204030203" pitchFamily="34" charset="0"/>
              </a:rPr>
              <a:t> de </a:t>
            </a:r>
            <a:r>
              <a:rPr lang="en-AU" sz="1300" b="1" dirty="0" err="1" smtClean="0">
                <a:solidFill>
                  <a:schemeClr val="bg1"/>
                </a:solidFill>
                <a:latin typeface="Lato" panose="020F0502020204030203" pitchFamily="34" charset="0"/>
              </a:rPr>
              <a:t>engaño</a:t>
            </a:r>
            <a:endParaRPr lang="en-AU" sz="1300" b="1" dirty="0">
              <a:solidFill>
                <a:schemeClr val="bg1"/>
              </a:solidFill>
              <a:latin typeface="Lato" panose="020F0502020204030203" pitchFamily="34" charset="0"/>
            </a:endParaRPr>
          </a:p>
        </p:txBody>
      </p:sp>
      <p:sp>
        <p:nvSpPr>
          <p:cNvPr id="45" name="Text Placeholder 32"/>
          <p:cNvSpPr txBox="1">
            <a:spLocks/>
          </p:cNvSpPr>
          <p:nvPr/>
        </p:nvSpPr>
        <p:spPr>
          <a:xfrm>
            <a:off x="1978984" y="3570565"/>
            <a:ext cx="2135876" cy="30954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err="1" smtClean="0">
                <a:solidFill>
                  <a:schemeClr val="bg1"/>
                </a:solidFill>
                <a:latin typeface="Lato Light" panose="020F0302020204030203" pitchFamily="34" charset="0"/>
              </a:rPr>
              <a:t>Ya</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que</a:t>
            </a:r>
            <a:r>
              <a:rPr lang="en-US" sz="1000" dirty="0" smtClean="0">
                <a:solidFill>
                  <a:schemeClr val="bg1"/>
                </a:solidFill>
                <a:latin typeface="Lato Light" panose="020F0302020204030203" pitchFamily="34" charset="0"/>
              </a:rPr>
              <a:t> la </a:t>
            </a:r>
            <a:r>
              <a:rPr lang="en-US" sz="1000" dirty="0" err="1" smtClean="0">
                <a:solidFill>
                  <a:schemeClr val="bg1"/>
                </a:solidFill>
                <a:latin typeface="Lato Light" panose="020F0302020204030203" pitchFamily="34" charset="0"/>
              </a:rPr>
              <a:t>información</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estaría</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desincronizada</a:t>
            </a:r>
            <a:r>
              <a:rPr lang="en-US" sz="1000" dirty="0" smtClean="0">
                <a:solidFill>
                  <a:schemeClr val="bg1"/>
                </a:solidFill>
                <a:latin typeface="Lato Light" panose="020F0302020204030203" pitchFamily="34" charset="0"/>
              </a:rPr>
              <a:t> entre los </a:t>
            </a:r>
            <a:r>
              <a:rPr lang="en-US" sz="1000" dirty="0" err="1" smtClean="0">
                <a:solidFill>
                  <a:schemeClr val="bg1"/>
                </a:solidFill>
                <a:latin typeface="Lato Light" panose="020F0302020204030203" pitchFamily="34" charset="0"/>
              </a:rPr>
              <a:t>nodos</a:t>
            </a:r>
            <a:r>
              <a:rPr lang="en-US" sz="1000" dirty="0" smtClean="0">
                <a:solidFill>
                  <a:schemeClr val="bg1"/>
                </a:solidFill>
                <a:latin typeface="Lato Light" panose="020F0302020204030203" pitchFamily="34" charset="0"/>
              </a:rPr>
              <a:t> de la red</a:t>
            </a:r>
            <a:endParaRPr lang="en-US" sz="1000" dirty="0">
              <a:solidFill>
                <a:schemeClr val="bg1"/>
              </a:solidFill>
              <a:latin typeface="Lato Light" panose="020F0302020204030203" pitchFamily="34" charset="0"/>
            </a:endParaRPr>
          </a:p>
        </p:txBody>
      </p:sp>
      <p:sp>
        <p:nvSpPr>
          <p:cNvPr id="46" name="Text Placeholder 33"/>
          <p:cNvSpPr txBox="1">
            <a:spLocks/>
          </p:cNvSpPr>
          <p:nvPr/>
        </p:nvSpPr>
        <p:spPr>
          <a:xfrm>
            <a:off x="1978986" y="4361341"/>
            <a:ext cx="1467348" cy="2302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dirty="0" err="1" smtClean="0">
                <a:solidFill>
                  <a:schemeClr val="bg1"/>
                </a:solidFill>
                <a:latin typeface="Lato" panose="020F0502020204030203" pitchFamily="34" charset="0"/>
              </a:rPr>
              <a:t>Descentralizado</a:t>
            </a:r>
            <a:endParaRPr lang="en-AU" sz="1300" b="1" dirty="0">
              <a:solidFill>
                <a:schemeClr val="bg1"/>
              </a:solidFill>
              <a:latin typeface="Lato" panose="020F0502020204030203" pitchFamily="34" charset="0"/>
            </a:endParaRPr>
          </a:p>
        </p:txBody>
      </p:sp>
      <p:sp>
        <p:nvSpPr>
          <p:cNvPr id="47" name="Text Placeholder 32"/>
          <p:cNvSpPr txBox="1">
            <a:spLocks/>
          </p:cNvSpPr>
          <p:nvPr/>
        </p:nvSpPr>
        <p:spPr>
          <a:xfrm>
            <a:off x="1978984" y="4601532"/>
            <a:ext cx="1467349" cy="47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smtClean="0">
                <a:solidFill>
                  <a:schemeClr val="bg1"/>
                </a:solidFill>
                <a:latin typeface="Lato Light" panose="020F0302020204030203" pitchFamily="34" charset="0"/>
              </a:rPr>
              <a:t>No hay </a:t>
            </a:r>
            <a:r>
              <a:rPr lang="en-US" sz="1000" dirty="0" err="1" smtClean="0">
                <a:solidFill>
                  <a:schemeClr val="bg1"/>
                </a:solidFill>
                <a:latin typeface="Lato Light" panose="020F0302020204030203" pitchFamily="34" charset="0"/>
              </a:rPr>
              <a:t>una</a:t>
            </a:r>
            <a:r>
              <a:rPr lang="en-US" sz="1000" dirty="0" smtClean="0">
                <a:solidFill>
                  <a:schemeClr val="bg1"/>
                </a:solidFill>
                <a:latin typeface="Lato Light" panose="020F0302020204030203" pitchFamily="34" charset="0"/>
              </a:rPr>
              <a:t> sola persona </a:t>
            </a:r>
            <a:r>
              <a:rPr lang="en-US" sz="1000" dirty="0" err="1" smtClean="0">
                <a:solidFill>
                  <a:schemeClr val="bg1"/>
                </a:solidFill>
                <a:latin typeface="Lato Light" panose="020F0302020204030203" pitchFamily="34" charset="0"/>
              </a:rPr>
              <a:t>que</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controle</a:t>
            </a:r>
            <a:r>
              <a:rPr lang="en-US" sz="1000" dirty="0" smtClean="0">
                <a:solidFill>
                  <a:schemeClr val="bg1"/>
                </a:solidFill>
                <a:latin typeface="Lato Light" panose="020F0302020204030203" pitchFamily="34" charset="0"/>
              </a:rPr>
              <a:t> la red</a:t>
            </a:r>
            <a:endParaRPr lang="en-US" sz="1000" dirty="0">
              <a:solidFill>
                <a:schemeClr val="bg1"/>
              </a:solidFill>
              <a:latin typeface="Lato Light" panose="020F0302020204030203" pitchFamily="34" charset="0"/>
            </a:endParaRPr>
          </a:p>
        </p:txBody>
      </p:sp>
      <p:grpSp>
        <p:nvGrpSpPr>
          <p:cNvPr id="7" name="6 Grupo"/>
          <p:cNvGrpSpPr/>
          <p:nvPr/>
        </p:nvGrpSpPr>
        <p:grpSpPr>
          <a:xfrm>
            <a:off x="-223882" y="5146695"/>
            <a:ext cx="5141570" cy="1202809"/>
            <a:chOff x="-223882" y="5146695"/>
            <a:chExt cx="5141570" cy="1202809"/>
          </a:xfrm>
        </p:grpSpPr>
        <p:sp>
          <p:nvSpPr>
            <p:cNvPr id="6" name="5 Paralelogramo"/>
            <p:cNvSpPr/>
            <p:nvPr/>
          </p:nvSpPr>
          <p:spPr>
            <a:xfrm rot="20361113">
              <a:off x="-223882" y="5374628"/>
              <a:ext cx="1407104" cy="974876"/>
            </a:xfrm>
            <a:prstGeom prst="parallelogram">
              <a:avLst>
                <a:gd name="adj" fmla="val 39053"/>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solidFill>
                    <a:schemeClr val="accent2">
                      <a:lumMod val="40000"/>
                      <a:lumOff val="60000"/>
                    </a:schemeClr>
                  </a:solidFill>
                </a:ln>
                <a:solidFill>
                  <a:schemeClr val="accent2">
                    <a:lumMod val="20000"/>
                    <a:lumOff val="80000"/>
                  </a:schemeClr>
                </a:solidFill>
              </a:endParaRPr>
            </a:p>
          </p:txBody>
        </p:sp>
        <p:sp>
          <p:nvSpPr>
            <p:cNvPr id="33" name="Pentagon 1162"/>
            <p:cNvSpPr/>
            <p:nvPr/>
          </p:nvSpPr>
          <p:spPr>
            <a:xfrm>
              <a:off x="959062" y="5146695"/>
              <a:ext cx="3958626" cy="1055688"/>
            </a:xfrm>
            <a:prstGeom prst="homePlate">
              <a:avLst>
                <a:gd name="adj" fmla="val 29877"/>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4" name="Oval 1178"/>
          <p:cNvSpPr/>
          <p:nvPr/>
        </p:nvSpPr>
        <p:spPr>
          <a:xfrm>
            <a:off x="1173692" y="5375158"/>
            <a:ext cx="612000" cy="6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99AEBA"/>
                </a:solidFill>
                <a:latin typeface="FontAwesome" pitchFamily="2" charset="0"/>
              </a:rPr>
              <a:t></a:t>
            </a:r>
            <a:endParaRPr lang="en-US" dirty="0">
              <a:solidFill>
                <a:srgbClr val="99AEBA"/>
              </a:solidFill>
              <a:latin typeface="FontAwesome" pitchFamily="2" charset="0"/>
            </a:endParaRPr>
          </a:p>
        </p:txBody>
      </p:sp>
      <p:sp>
        <p:nvSpPr>
          <p:cNvPr id="35" name="Text Placeholder 33"/>
          <p:cNvSpPr txBox="1">
            <a:spLocks/>
          </p:cNvSpPr>
          <p:nvPr/>
        </p:nvSpPr>
        <p:spPr>
          <a:xfrm>
            <a:off x="1986422" y="5444011"/>
            <a:ext cx="2674787" cy="25287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300" b="1" dirty="0" smtClean="0">
                <a:solidFill>
                  <a:schemeClr val="bg1"/>
                </a:solidFill>
                <a:latin typeface="Lato" panose="020F0502020204030203" pitchFamily="34" charset="0"/>
              </a:rPr>
              <a:t>Con </a:t>
            </a:r>
            <a:r>
              <a:rPr lang="en-AU" sz="1300" b="1" dirty="0" err="1" smtClean="0">
                <a:solidFill>
                  <a:schemeClr val="bg1"/>
                </a:solidFill>
                <a:latin typeface="Lato" panose="020F0502020204030203" pitchFamily="34" charset="0"/>
              </a:rPr>
              <a:t>recompensa</a:t>
            </a:r>
            <a:r>
              <a:rPr lang="en-AU" sz="1300" b="1" dirty="0" smtClean="0">
                <a:solidFill>
                  <a:schemeClr val="bg1"/>
                </a:solidFill>
                <a:latin typeface="Lato" panose="020F0502020204030203" pitchFamily="34" charset="0"/>
              </a:rPr>
              <a:t> </a:t>
            </a:r>
            <a:r>
              <a:rPr lang="en-AU" sz="1300" b="1" dirty="0" err="1" smtClean="0">
                <a:solidFill>
                  <a:schemeClr val="bg1"/>
                </a:solidFill>
                <a:latin typeface="Lato" panose="020F0502020204030203" pitchFamily="34" charset="0"/>
              </a:rPr>
              <a:t>en</a:t>
            </a:r>
            <a:r>
              <a:rPr lang="en-AU" sz="1300" b="1" dirty="0" smtClean="0">
                <a:solidFill>
                  <a:schemeClr val="bg1"/>
                </a:solidFill>
                <a:latin typeface="Lato" panose="020F0502020204030203" pitchFamily="34" charset="0"/>
              </a:rPr>
              <a:t> </a:t>
            </a:r>
            <a:r>
              <a:rPr lang="en-AU" sz="1300" b="1" dirty="0" err="1" smtClean="0">
                <a:solidFill>
                  <a:schemeClr val="bg1"/>
                </a:solidFill>
                <a:latin typeface="Lato" panose="020F0502020204030203" pitchFamily="34" charset="0"/>
              </a:rPr>
              <a:t>nueva</a:t>
            </a:r>
            <a:r>
              <a:rPr lang="en-AU" sz="1300" b="1" dirty="0" smtClean="0">
                <a:solidFill>
                  <a:schemeClr val="bg1"/>
                </a:solidFill>
                <a:latin typeface="Lato" panose="020F0502020204030203" pitchFamily="34" charset="0"/>
              </a:rPr>
              <a:t> </a:t>
            </a:r>
            <a:r>
              <a:rPr lang="en-AU" sz="1300" b="1" dirty="0" err="1" smtClean="0">
                <a:solidFill>
                  <a:schemeClr val="bg1"/>
                </a:solidFill>
                <a:latin typeface="Lato" panose="020F0502020204030203" pitchFamily="34" charset="0"/>
              </a:rPr>
              <a:t>divisa</a:t>
            </a:r>
            <a:endParaRPr lang="en-AU" sz="1300" b="1" dirty="0">
              <a:solidFill>
                <a:schemeClr val="bg1"/>
              </a:solidFill>
              <a:latin typeface="Lato" panose="020F0502020204030203" pitchFamily="34" charset="0"/>
            </a:endParaRPr>
          </a:p>
        </p:txBody>
      </p:sp>
      <p:sp>
        <p:nvSpPr>
          <p:cNvPr id="48" name="Text Placeholder 32"/>
          <p:cNvSpPr txBox="1">
            <a:spLocks/>
          </p:cNvSpPr>
          <p:nvPr/>
        </p:nvSpPr>
        <p:spPr>
          <a:xfrm>
            <a:off x="1986420" y="5684202"/>
            <a:ext cx="2563641" cy="4451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smtClean="0">
                <a:solidFill>
                  <a:schemeClr val="bg1"/>
                </a:solidFill>
                <a:latin typeface="Lato Light" panose="020F0302020204030203" pitchFamily="34" charset="0"/>
              </a:rPr>
              <a:t>Para </a:t>
            </a:r>
            <a:r>
              <a:rPr lang="en-US" sz="1000" err="1" smtClean="0">
                <a:solidFill>
                  <a:schemeClr val="bg1"/>
                </a:solidFill>
                <a:latin typeface="Lato Light" panose="020F0302020204030203" pitchFamily="34" charset="0"/>
              </a:rPr>
              <a:t>aquellos</a:t>
            </a:r>
            <a:r>
              <a:rPr lang="en-US" sz="1000" smtClean="0">
                <a:solidFill>
                  <a:schemeClr val="bg1"/>
                </a:solidFill>
                <a:latin typeface="Lato Light" panose="020F0302020204030203" pitchFamily="34" charset="0"/>
              </a:rPr>
              <a:t> nodos </a:t>
            </a:r>
            <a:r>
              <a:rPr lang="en-US" sz="1000" dirty="0" err="1" smtClean="0">
                <a:solidFill>
                  <a:schemeClr val="bg1"/>
                </a:solidFill>
                <a:latin typeface="Lato Light" panose="020F0302020204030203" pitchFamily="34" charset="0"/>
              </a:rPr>
              <a:t>que</a:t>
            </a:r>
            <a:r>
              <a:rPr lang="en-US" sz="1000" dirty="0" smtClean="0">
                <a:solidFill>
                  <a:schemeClr val="bg1"/>
                </a:solidFill>
                <a:latin typeface="Lato Light" panose="020F0302020204030203" pitchFamily="34" charset="0"/>
              </a:rPr>
              <a:t> con </a:t>
            </a:r>
            <a:r>
              <a:rPr lang="en-US" sz="1000" dirty="0" err="1" smtClean="0">
                <a:solidFill>
                  <a:schemeClr val="bg1"/>
                </a:solidFill>
                <a:latin typeface="Lato Light" panose="020F0302020204030203" pitchFamily="34" charset="0"/>
              </a:rPr>
              <a:t>su</a:t>
            </a:r>
            <a:r>
              <a:rPr lang="en-US" sz="1000" dirty="0" smtClean="0">
                <a:solidFill>
                  <a:schemeClr val="bg1"/>
                </a:solidFill>
                <a:latin typeface="Lato Light" panose="020F0302020204030203" pitchFamily="34" charset="0"/>
              </a:rPr>
              <a:t> </a:t>
            </a:r>
            <a:r>
              <a:rPr lang="en-US" sz="1000" dirty="0" err="1" smtClean="0">
                <a:solidFill>
                  <a:schemeClr val="bg1"/>
                </a:solidFill>
                <a:latin typeface="Lato Light" panose="020F0302020204030203" pitchFamily="34" charset="0"/>
              </a:rPr>
              <a:t>trabajo</a:t>
            </a:r>
            <a:r>
              <a:rPr lang="en-US" sz="1000" dirty="0" smtClean="0">
                <a:solidFill>
                  <a:schemeClr val="bg1"/>
                </a:solidFill>
                <a:latin typeface="Lato Light" panose="020F0302020204030203" pitchFamily="34" charset="0"/>
              </a:rPr>
              <a:t>         ( proof of work ) </a:t>
            </a:r>
            <a:r>
              <a:rPr lang="en-US" sz="1000" dirty="0" err="1" smtClean="0">
                <a:solidFill>
                  <a:schemeClr val="bg1"/>
                </a:solidFill>
                <a:latin typeface="Lato Light" panose="020F0302020204030203" pitchFamily="34" charset="0"/>
              </a:rPr>
              <a:t>resuelvan</a:t>
            </a:r>
            <a:r>
              <a:rPr lang="en-US" sz="1000" dirty="0" smtClean="0">
                <a:solidFill>
                  <a:schemeClr val="bg1"/>
                </a:solidFill>
                <a:latin typeface="Lato Light" panose="020F0302020204030203" pitchFamily="34" charset="0"/>
              </a:rPr>
              <a:t> un puzzle </a:t>
            </a:r>
            <a:r>
              <a:rPr lang="en-US" sz="1000" dirty="0" err="1" smtClean="0">
                <a:solidFill>
                  <a:schemeClr val="bg1"/>
                </a:solidFill>
                <a:latin typeface="Lato Light" panose="020F0302020204030203" pitchFamily="34" charset="0"/>
              </a:rPr>
              <a:t>matemático</a:t>
            </a:r>
            <a:r>
              <a:rPr lang="en-US" sz="1000" dirty="0" smtClean="0">
                <a:solidFill>
                  <a:schemeClr val="bg1"/>
                </a:solidFill>
                <a:latin typeface="Lato Light" panose="020F0302020204030203" pitchFamily="34" charset="0"/>
              </a:rPr>
              <a:t> para </a:t>
            </a:r>
            <a:r>
              <a:rPr lang="en-US" sz="1000" dirty="0" err="1" smtClean="0">
                <a:solidFill>
                  <a:schemeClr val="bg1"/>
                </a:solidFill>
                <a:latin typeface="Lato Light" panose="020F0302020204030203" pitchFamily="34" charset="0"/>
              </a:rPr>
              <a:t>securizar</a:t>
            </a:r>
            <a:r>
              <a:rPr lang="en-US" sz="1000" dirty="0" smtClean="0">
                <a:solidFill>
                  <a:schemeClr val="bg1"/>
                </a:solidFill>
                <a:latin typeface="Lato Light" panose="020F0302020204030203" pitchFamily="34" charset="0"/>
              </a:rPr>
              <a:t> el </a:t>
            </a:r>
            <a:r>
              <a:rPr lang="en-US" sz="1000" dirty="0" err="1" smtClean="0">
                <a:solidFill>
                  <a:schemeClr val="bg1"/>
                </a:solidFill>
                <a:latin typeface="Lato Light" panose="020F0302020204030203" pitchFamily="34" charset="0"/>
              </a:rPr>
              <a:t>libro</a:t>
            </a:r>
            <a:endParaRPr lang="en-US" sz="1000" dirty="0">
              <a:solidFill>
                <a:schemeClr val="bg1"/>
              </a:solidFill>
              <a:latin typeface="Lato Light" panose="020F0302020204030203" pitchFamily="34" charset="0"/>
            </a:endParaRPr>
          </a:p>
        </p:txBody>
      </p:sp>
      <p:pic>
        <p:nvPicPr>
          <p:cNvPr id="8" name="Imagen 7"/>
          <p:cNvPicPr>
            <a:picLocks noChangeAspect="1"/>
          </p:cNvPicPr>
          <p:nvPr/>
        </p:nvPicPr>
        <p:blipFill>
          <a:blip r:embed="rId4"/>
          <a:stretch>
            <a:fillRect/>
          </a:stretch>
        </p:blipFill>
        <p:spPr>
          <a:xfrm>
            <a:off x="7421107" y="3326271"/>
            <a:ext cx="322356" cy="437483"/>
          </a:xfrm>
          <a:prstGeom prst="rect">
            <a:avLst/>
          </a:prstGeom>
        </p:spPr>
      </p:pic>
      <p:pic>
        <p:nvPicPr>
          <p:cNvPr id="9" name="Imagen 8"/>
          <p:cNvPicPr>
            <a:picLocks noChangeAspect="1"/>
          </p:cNvPicPr>
          <p:nvPr/>
        </p:nvPicPr>
        <p:blipFill>
          <a:blip r:embed="rId5"/>
          <a:stretch>
            <a:fillRect/>
          </a:stretch>
        </p:blipFill>
        <p:spPr>
          <a:xfrm>
            <a:off x="9164078" y="3790793"/>
            <a:ext cx="361887" cy="438342"/>
          </a:xfrm>
          <a:prstGeom prst="rect">
            <a:avLst/>
          </a:prstGeom>
        </p:spPr>
      </p:pic>
      <p:pic>
        <p:nvPicPr>
          <p:cNvPr id="49" name="Imagen 48"/>
          <p:cNvPicPr>
            <a:picLocks noChangeAspect="1"/>
          </p:cNvPicPr>
          <p:nvPr/>
        </p:nvPicPr>
        <p:blipFill>
          <a:blip r:embed="rId4"/>
          <a:stretch>
            <a:fillRect/>
          </a:stretch>
        </p:blipFill>
        <p:spPr>
          <a:xfrm>
            <a:off x="7850183" y="4229135"/>
            <a:ext cx="322356" cy="437483"/>
          </a:xfrm>
          <a:prstGeom prst="rect">
            <a:avLst/>
          </a:prstGeom>
        </p:spPr>
      </p:pic>
      <p:pic>
        <p:nvPicPr>
          <p:cNvPr id="50" name="Imagen 49"/>
          <p:cNvPicPr>
            <a:picLocks noChangeAspect="1"/>
          </p:cNvPicPr>
          <p:nvPr/>
        </p:nvPicPr>
        <p:blipFill>
          <a:blip r:embed="rId5"/>
          <a:stretch>
            <a:fillRect/>
          </a:stretch>
        </p:blipFill>
        <p:spPr>
          <a:xfrm>
            <a:off x="8425594" y="3099471"/>
            <a:ext cx="361887" cy="438342"/>
          </a:xfrm>
          <a:prstGeom prst="rect">
            <a:avLst/>
          </a:prstGeom>
        </p:spPr>
      </p:pic>
    </p:spTree>
    <p:extLst>
      <p:ext uri="{BB962C8B-B14F-4D97-AF65-F5344CB8AC3E}">
        <p14:creationId xmlns:p14="http://schemas.microsoft.com/office/powerpoint/2010/main" val="1772181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randombar(horizontal)">
                                      <p:cBhvr>
                                        <p:cTn id="24" dur="500"/>
                                        <p:tgtEl>
                                          <p:spTgt spid="3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randombar(horizontal)">
                                      <p:cBhvr>
                                        <p:cTn id="27" dur="500"/>
                                        <p:tgtEl>
                                          <p:spTgt spid="4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randombar(horizont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randombar(horizontal)">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randombar(horizontal)">
                                      <p:cBhvr>
                                        <p:cTn id="56" dur="500"/>
                                        <p:tgtEl>
                                          <p:spTgt spid="41"/>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randombar(horizontal)">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randombar(horizontal)">
                                      <p:cBhvr>
                                        <p:cTn id="72" dur="500"/>
                                        <p:tgtEl>
                                          <p:spTgt spid="34"/>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randombar(horizontal)">
                                      <p:cBhvr>
                                        <p:cTn id="75" dur="500"/>
                                        <p:tgtEl>
                                          <p:spTgt spid="35"/>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randombar(horizontal)">
                                      <p:cBhvr>
                                        <p:cTn id="7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P spid="39" grpId="0" animBg="1"/>
      <p:bldP spid="40" grpId="0" animBg="1"/>
      <p:bldP spid="41" grpId="0" animBg="1"/>
      <p:bldP spid="42" grpId="0"/>
      <p:bldP spid="43" grpId="0"/>
      <p:bldP spid="44" grpId="0"/>
      <p:bldP spid="45" grpId="0"/>
      <p:bldP spid="46" grpId="0"/>
      <p:bldP spid="47" grpId="0"/>
      <p:bldP spid="34" grpId="0" animBg="1"/>
      <p:bldP spid="35"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err="1" smtClean="0"/>
              <a:t>Cryptocurrency</a:t>
            </a:r>
            <a:r>
              <a:rPr lang="es-ES" smtClean="0"/>
              <a:t> &amp; </a:t>
            </a:r>
            <a:r>
              <a:rPr lang="es-ES" err="1" smtClean="0"/>
              <a:t>Blockchain</a:t>
            </a:r>
            <a:endParaRPr lang="id-ID"/>
          </a:p>
        </p:txBody>
      </p:sp>
      <p:sp>
        <p:nvSpPr>
          <p:cNvPr id="2" name="Text Placeholder 1"/>
          <p:cNvSpPr>
            <a:spLocks noGrp="1"/>
          </p:cNvSpPr>
          <p:nvPr>
            <p:ph type="body" sz="quarter" idx="13"/>
          </p:nvPr>
        </p:nvSpPr>
        <p:spPr/>
        <p:txBody>
          <a:bodyPr/>
          <a:lstStyle/>
          <a:p>
            <a:r>
              <a:rPr lang="en-US" err="1" smtClean="0"/>
              <a:t>Índice</a:t>
            </a:r>
            <a:endParaRPr lang="id-ID"/>
          </a:p>
        </p:txBody>
      </p:sp>
      <p:sp>
        <p:nvSpPr>
          <p:cNvPr id="4" name="Slide Number Placeholder 3"/>
          <p:cNvSpPr>
            <a:spLocks noGrp="1"/>
          </p:cNvSpPr>
          <p:nvPr>
            <p:ph type="sldNum" sz="quarter" idx="12"/>
          </p:nvPr>
        </p:nvSpPr>
        <p:spPr/>
        <p:txBody>
          <a:bodyPr/>
          <a:lstStyle/>
          <a:p>
            <a:fld id="{FCEE2C88-6C8F-484D-AF69-578F576B1F44}" type="slidenum">
              <a:rPr lang="en-US" smtClean="0"/>
              <a:pPr/>
              <a:t>2</a:t>
            </a:fld>
            <a:endParaRPr lang="en-US"/>
          </a:p>
        </p:txBody>
      </p:sp>
      <p:sp>
        <p:nvSpPr>
          <p:cNvPr id="29" name="TextBox 28"/>
          <p:cNvSpPr txBox="1"/>
          <p:nvPr/>
        </p:nvSpPr>
        <p:spPr>
          <a:xfrm>
            <a:off x="2661460" y="1780059"/>
            <a:ext cx="3797213" cy="400110"/>
          </a:xfrm>
          <a:prstGeom prst="rect">
            <a:avLst/>
          </a:prstGeom>
          <a:noFill/>
        </p:spPr>
        <p:txBody>
          <a:bodyPr wrap="square" lIns="36000" rIns="36000" rtlCol="0">
            <a:spAutoFit/>
          </a:bodyPr>
          <a:lstStyle/>
          <a:p>
            <a:r>
              <a:rPr lang="en-AU" sz="2000" err="1" smtClean="0">
                <a:solidFill>
                  <a:srgbClr val="0099CC"/>
                </a:solidFill>
                <a:latin typeface="Lato" panose="020F0502020204030203" pitchFamily="34" charset="0"/>
              </a:rPr>
              <a:t>Qué</a:t>
            </a:r>
            <a:r>
              <a:rPr lang="en-AU" sz="2000" smtClean="0">
                <a:solidFill>
                  <a:srgbClr val="0099CC"/>
                </a:solidFill>
                <a:latin typeface="Lato" panose="020F0502020204030203" pitchFamily="34" charset="0"/>
              </a:rPr>
              <a:t> es el bitcoin ( criptodivisas )</a:t>
            </a:r>
            <a:endParaRPr lang="en-AU" sz="2000">
              <a:solidFill>
                <a:srgbClr val="0099CC"/>
              </a:solidFill>
              <a:latin typeface="Lato" panose="020F0502020204030203" pitchFamily="34" charset="0"/>
            </a:endParaRPr>
          </a:p>
        </p:txBody>
      </p:sp>
      <p:sp>
        <p:nvSpPr>
          <p:cNvPr id="37" name="Chevron 36"/>
          <p:cNvSpPr/>
          <p:nvPr/>
        </p:nvSpPr>
        <p:spPr>
          <a:xfrm>
            <a:off x="1736734" y="1782032"/>
            <a:ext cx="809695" cy="363413"/>
          </a:xfrm>
          <a:prstGeom prst="chevron">
            <a:avLst>
              <a:gd name="adj" fmla="val 27026"/>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000">
                <a:latin typeface="FontAwesome" pitchFamily="2" charset="0"/>
              </a:rPr>
              <a:t></a:t>
            </a:r>
            <a:endParaRPr lang="en-US" sz="1000">
              <a:solidFill>
                <a:schemeClr val="bg1"/>
              </a:solidFill>
              <a:latin typeface="FontAwesome" pitchFamily="2" charset="0"/>
            </a:endParaRPr>
          </a:p>
        </p:txBody>
      </p:sp>
      <p:sp>
        <p:nvSpPr>
          <p:cNvPr id="17" name="TextBox 28"/>
          <p:cNvSpPr txBox="1"/>
          <p:nvPr/>
        </p:nvSpPr>
        <p:spPr>
          <a:xfrm>
            <a:off x="2663710" y="2417309"/>
            <a:ext cx="4621010" cy="400110"/>
          </a:xfrm>
          <a:prstGeom prst="rect">
            <a:avLst/>
          </a:prstGeom>
          <a:noFill/>
        </p:spPr>
        <p:txBody>
          <a:bodyPr wrap="square" lIns="36000" rIns="36000" rtlCol="0">
            <a:spAutoFit/>
          </a:bodyPr>
          <a:lstStyle/>
          <a:p>
            <a:r>
              <a:rPr lang="en-AU" sz="2000" smtClean="0">
                <a:solidFill>
                  <a:srgbClr val="0099CC"/>
                </a:solidFill>
                <a:latin typeface="Lato" panose="020F0502020204030203" pitchFamily="34" charset="0"/>
              </a:rPr>
              <a:t>La tecnología </a:t>
            </a:r>
            <a:r>
              <a:rPr lang="en-AU" sz="2000" b="1">
                <a:solidFill>
                  <a:srgbClr val="0099CC"/>
                </a:solidFill>
                <a:latin typeface="Lato" panose="020F0502020204030203" pitchFamily="34" charset="0"/>
              </a:rPr>
              <a:t>b</a:t>
            </a:r>
            <a:r>
              <a:rPr lang="en-AU" sz="2000" smtClean="0">
                <a:solidFill>
                  <a:srgbClr val="0099CC"/>
                </a:solidFill>
                <a:latin typeface="Lato" panose="020F0502020204030203" pitchFamily="34" charset="0"/>
              </a:rPr>
              <a:t>itcoin: el BLOCKCHAIN</a:t>
            </a:r>
            <a:endParaRPr lang="en-AU" sz="2000">
              <a:solidFill>
                <a:srgbClr val="0099CC"/>
              </a:solidFill>
              <a:latin typeface="Lato" panose="020F0502020204030203" pitchFamily="34" charset="0"/>
            </a:endParaRPr>
          </a:p>
        </p:txBody>
      </p:sp>
      <p:sp>
        <p:nvSpPr>
          <p:cNvPr id="18" name="Chevron 36"/>
          <p:cNvSpPr/>
          <p:nvPr/>
        </p:nvSpPr>
        <p:spPr>
          <a:xfrm>
            <a:off x="1738984" y="2419282"/>
            <a:ext cx="809695" cy="363413"/>
          </a:xfrm>
          <a:prstGeom prst="chevron">
            <a:avLst>
              <a:gd name="adj" fmla="val 27026"/>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000">
                <a:latin typeface="FontAwesome" pitchFamily="2" charset="0"/>
              </a:rPr>
              <a:t></a:t>
            </a:r>
            <a:endParaRPr lang="en-US" sz="1000">
              <a:solidFill>
                <a:schemeClr val="bg1"/>
              </a:solidFill>
              <a:latin typeface="FontAwesome" pitchFamily="2" charset="0"/>
            </a:endParaRPr>
          </a:p>
        </p:txBody>
      </p:sp>
      <p:sp>
        <p:nvSpPr>
          <p:cNvPr id="19" name="TextBox 28"/>
          <p:cNvSpPr txBox="1"/>
          <p:nvPr/>
        </p:nvSpPr>
        <p:spPr>
          <a:xfrm>
            <a:off x="2656380" y="3050059"/>
            <a:ext cx="3797213" cy="400110"/>
          </a:xfrm>
          <a:prstGeom prst="rect">
            <a:avLst/>
          </a:prstGeom>
          <a:noFill/>
        </p:spPr>
        <p:txBody>
          <a:bodyPr wrap="square" lIns="36000" rIns="36000" rtlCol="0">
            <a:spAutoFit/>
          </a:bodyPr>
          <a:lstStyle/>
          <a:p>
            <a:r>
              <a:rPr lang="en-AU" sz="2000" err="1" smtClean="0">
                <a:solidFill>
                  <a:srgbClr val="0099CC"/>
                </a:solidFill>
                <a:latin typeface="Lato" panose="020F0502020204030203" pitchFamily="34" charset="0"/>
              </a:rPr>
              <a:t>Cómo</a:t>
            </a:r>
            <a:r>
              <a:rPr lang="en-AU" sz="2000" smtClean="0">
                <a:solidFill>
                  <a:srgbClr val="0099CC"/>
                </a:solidFill>
                <a:latin typeface="Lato" panose="020F0502020204030203" pitchFamily="34" charset="0"/>
              </a:rPr>
              <a:t> se </a:t>
            </a:r>
            <a:r>
              <a:rPr lang="en-AU" sz="2000" err="1" smtClean="0">
                <a:solidFill>
                  <a:srgbClr val="0099CC"/>
                </a:solidFill>
                <a:latin typeface="Lato" panose="020F0502020204030203" pitchFamily="34" charset="0"/>
              </a:rPr>
              <a:t>usa</a:t>
            </a:r>
            <a:endParaRPr lang="en-AU" sz="2000">
              <a:solidFill>
                <a:srgbClr val="0099CC"/>
              </a:solidFill>
              <a:latin typeface="Lato" panose="020F0502020204030203" pitchFamily="34" charset="0"/>
            </a:endParaRPr>
          </a:p>
        </p:txBody>
      </p:sp>
      <p:sp>
        <p:nvSpPr>
          <p:cNvPr id="20" name="Chevron 36"/>
          <p:cNvSpPr/>
          <p:nvPr/>
        </p:nvSpPr>
        <p:spPr>
          <a:xfrm>
            <a:off x="1731654" y="3052032"/>
            <a:ext cx="809695" cy="363413"/>
          </a:xfrm>
          <a:prstGeom prst="chevron">
            <a:avLst>
              <a:gd name="adj" fmla="val 27026"/>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000">
                <a:latin typeface="FontAwesome" pitchFamily="2" charset="0"/>
              </a:rPr>
              <a:t></a:t>
            </a:r>
            <a:endParaRPr lang="en-US" sz="1000">
              <a:solidFill>
                <a:schemeClr val="bg1"/>
              </a:solidFill>
              <a:latin typeface="FontAwesome" pitchFamily="2" charset="0"/>
            </a:endParaRPr>
          </a:p>
        </p:txBody>
      </p:sp>
      <p:sp>
        <p:nvSpPr>
          <p:cNvPr id="21" name="TextBox 28"/>
          <p:cNvSpPr txBox="1"/>
          <p:nvPr/>
        </p:nvSpPr>
        <p:spPr>
          <a:xfrm>
            <a:off x="2658630" y="3687309"/>
            <a:ext cx="3794963" cy="400110"/>
          </a:xfrm>
          <a:prstGeom prst="rect">
            <a:avLst/>
          </a:prstGeom>
          <a:noFill/>
        </p:spPr>
        <p:txBody>
          <a:bodyPr wrap="square" lIns="36000" rIns="36000" rtlCol="0">
            <a:spAutoFit/>
          </a:bodyPr>
          <a:lstStyle/>
          <a:p>
            <a:r>
              <a:rPr lang="en-AU" sz="2000" err="1" smtClean="0">
                <a:solidFill>
                  <a:srgbClr val="0099CC"/>
                </a:solidFill>
                <a:latin typeface="Lato" panose="020F0502020204030203" pitchFamily="34" charset="0"/>
              </a:rPr>
              <a:t>Debilidades</a:t>
            </a:r>
            <a:r>
              <a:rPr lang="en-AU" sz="2000" smtClean="0">
                <a:solidFill>
                  <a:srgbClr val="0099CC"/>
                </a:solidFill>
                <a:latin typeface="Lato" panose="020F0502020204030203" pitchFamily="34" charset="0"/>
              </a:rPr>
              <a:t> del bitcoin</a:t>
            </a:r>
            <a:endParaRPr lang="en-AU" sz="2000">
              <a:solidFill>
                <a:srgbClr val="0099CC"/>
              </a:solidFill>
              <a:latin typeface="Lato" panose="020F0502020204030203" pitchFamily="34" charset="0"/>
            </a:endParaRPr>
          </a:p>
        </p:txBody>
      </p:sp>
      <p:sp>
        <p:nvSpPr>
          <p:cNvPr id="22" name="Chevron 36"/>
          <p:cNvSpPr/>
          <p:nvPr/>
        </p:nvSpPr>
        <p:spPr>
          <a:xfrm>
            <a:off x="1733904" y="3689282"/>
            <a:ext cx="809695" cy="363413"/>
          </a:xfrm>
          <a:prstGeom prst="chevron">
            <a:avLst>
              <a:gd name="adj" fmla="val 27026"/>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000">
                <a:latin typeface="FontAwesome" pitchFamily="2" charset="0"/>
              </a:rPr>
              <a:t></a:t>
            </a:r>
            <a:endParaRPr lang="en-US" sz="1000">
              <a:solidFill>
                <a:schemeClr val="bg1"/>
              </a:solidFill>
              <a:latin typeface="FontAwesome" pitchFamily="2" charset="0"/>
            </a:endParaRPr>
          </a:p>
        </p:txBody>
      </p:sp>
      <p:sp>
        <p:nvSpPr>
          <p:cNvPr id="23" name="TextBox 28"/>
          <p:cNvSpPr txBox="1"/>
          <p:nvPr/>
        </p:nvSpPr>
        <p:spPr>
          <a:xfrm>
            <a:off x="2653550" y="4322309"/>
            <a:ext cx="5469370" cy="400110"/>
          </a:xfrm>
          <a:prstGeom prst="rect">
            <a:avLst/>
          </a:prstGeom>
          <a:noFill/>
        </p:spPr>
        <p:txBody>
          <a:bodyPr wrap="square" lIns="36000" rIns="36000" rtlCol="0">
            <a:spAutoFit/>
          </a:bodyPr>
          <a:lstStyle/>
          <a:p>
            <a:r>
              <a:rPr lang="en-AU" sz="2000" smtClean="0">
                <a:solidFill>
                  <a:srgbClr val="0099CC"/>
                </a:solidFill>
                <a:latin typeface="Lato" panose="020F0502020204030203" pitchFamily="34" charset="0"/>
              </a:rPr>
              <a:t>Ecosistema bitcoin</a:t>
            </a:r>
            <a:endParaRPr lang="en-AU" sz="2000">
              <a:solidFill>
                <a:srgbClr val="0099CC"/>
              </a:solidFill>
              <a:latin typeface="Lato" panose="020F0502020204030203" pitchFamily="34" charset="0"/>
            </a:endParaRPr>
          </a:p>
        </p:txBody>
      </p:sp>
      <p:sp>
        <p:nvSpPr>
          <p:cNvPr id="24" name="Chevron 36"/>
          <p:cNvSpPr/>
          <p:nvPr/>
        </p:nvSpPr>
        <p:spPr>
          <a:xfrm>
            <a:off x="1728824" y="4324282"/>
            <a:ext cx="809695" cy="363413"/>
          </a:xfrm>
          <a:prstGeom prst="chevron">
            <a:avLst>
              <a:gd name="adj" fmla="val 27026"/>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000">
                <a:latin typeface="FontAwesome" pitchFamily="2" charset="0"/>
              </a:rPr>
              <a:t></a:t>
            </a:r>
            <a:endParaRPr lang="en-US" sz="1000">
              <a:solidFill>
                <a:schemeClr val="bg1"/>
              </a:solidFill>
              <a:latin typeface="FontAwesome" pitchFamily="2" charset="0"/>
            </a:endParaRPr>
          </a:p>
        </p:txBody>
      </p:sp>
      <p:sp>
        <p:nvSpPr>
          <p:cNvPr id="15" name="TextBox 28"/>
          <p:cNvSpPr txBox="1"/>
          <p:nvPr/>
        </p:nvSpPr>
        <p:spPr>
          <a:xfrm>
            <a:off x="2655475" y="4949286"/>
            <a:ext cx="5469370" cy="400110"/>
          </a:xfrm>
          <a:prstGeom prst="rect">
            <a:avLst/>
          </a:prstGeom>
          <a:noFill/>
        </p:spPr>
        <p:txBody>
          <a:bodyPr wrap="square" lIns="36000" rIns="36000" rtlCol="0">
            <a:spAutoFit/>
          </a:bodyPr>
          <a:lstStyle/>
          <a:p>
            <a:r>
              <a:rPr lang="en-AU" sz="2000" err="1" smtClean="0">
                <a:solidFill>
                  <a:srgbClr val="0099CC"/>
                </a:solidFill>
                <a:latin typeface="Lato" panose="020F0502020204030203" pitchFamily="34" charset="0"/>
              </a:rPr>
              <a:t>Por</a:t>
            </a:r>
            <a:r>
              <a:rPr lang="en-AU" sz="2000" smtClean="0">
                <a:solidFill>
                  <a:srgbClr val="0099CC"/>
                </a:solidFill>
                <a:latin typeface="Lato" panose="020F0502020204030203" pitchFamily="34" charset="0"/>
              </a:rPr>
              <a:t> </a:t>
            </a:r>
            <a:r>
              <a:rPr lang="en-AU" sz="2000" err="1" smtClean="0">
                <a:solidFill>
                  <a:srgbClr val="0099CC"/>
                </a:solidFill>
                <a:latin typeface="Lato" panose="020F0502020204030203" pitchFamily="34" charset="0"/>
              </a:rPr>
              <a:t>qué</a:t>
            </a:r>
            <a:r>
              <a:rPr lang="en-AU" sz="2000" smtClean="0">
                <a:solidFill>
                  <a:srgbClr val="0099CC"/>
                </a:solidFill>
                <a:latin typeface="Lato" panose="020F0502020204030203" pitchFamily="34" charset="0"/>
              </a:rPr>
              <a:t> </a:t>
            </a:r>
            <a:r>
              <a:rPr lang="en-AU" sz="2000" err="1" smtClean="0">
                <a:solidFill>
                  <a:srgbClr val="0099CC"/>
                </a:solidFill>
                <a:latin typeface="Lato" panose="020F0502020204030203" pitchFamily="34" charset="0"/>
              </a:rPr>
              <a:t>debemos</a:t>
            </a:r>
            <a:r>
              <a:rPr lang="en-AU" sz="2000" smtClean="0">
                <a:solidFill>
                  <a:srgbClr val="0099CC"/>
                </a:solidFill>
                <a:latin typeface="Lato" panose="020F0502020204030203" pitchFamily="34" charset="0"/>
              </a:rPr>
              <a:t> </a:t>
            </a:r>
            <a:r>
              <a:rPr lang="en-AU" sz="2000" err="1" smtClean="0">
                <a:solidFill>
                  <a:srgbClr val="0099CC"/>
                </a:solidFill>
                <a:latin typeface="Lato" panose="020F0502020204030203" pitchFamily="34" charset="0"/>
              </a:rPr>
              <a:t>atender</a:t>
            </a:r>
            <a:r>
              <a:rPr lang="en-AU" sz="2000" smtClean="0">
                <a:solidFill>
                  <a:srgbClr val="0099CC"/>
                </a:solidFill>
                <a:latin typeface="Lato" panose="020F0502020204030203" pitchFamily="34" charset="0"/>
              </a:rPr>
              <a:t> al </a:t>
            </a:r>
            <a:r>
              <a:rPr lang="en-AU" sz="2000" b="1" smtClean="0">
                <a:solidFill>
                  <a:srgbClr val="0099CC"/>
                </a:solidFill>
                <a:latin typeface="Lato" panose="020F0502020204030203" pitchFamily="34" charset="0"/>
              </a:rPr>
              <a:t>blockchain</a:t>
            </a:r>
            <a:r>
              <a:rPr lang="en-AU" sz="2000" smtClean="0">
                <a:solidFill>
                  <a:srgbClr val="0099CC"/>
                </a:solidFill>
                <a:latin typeface="Lato" panose="020F0502020204030203" pitchFamily="34" charset="0"/>
              </a:rPr>
              <a:t> </a:t>
            </a:r>
            <a:r>
              <a:rPr lang="en-AU" sz="2000">
                <a:solidFill>
                  <a:srgbClr val="0099CC"/>
                </a:solidFill>
                <a:latin typeface="Lato" panose="020F0502020204030203" pitchFamily="34" charset="0"/>
              </a:rPr>
              <a:t>&amp;</a:t>
            </a:r>
            <a:r>
              <a:rPr lang="en-AU" sz="2000" smtClean="0">
                <a:solidFill>
                  <a:srgbClr val="0099CC"/>
                </a:solidFill>
                <a:latin typeface="Lato" panose="020F0502020204030203" pitchFamily="34" charset="0"/>
              </a:rPr>
              <a:t> </a:t>
            </a:r>
            <a:r>
              <a:rPr lang="en-AU" sz="2000" b="1" smtClean="0">
                <a:solidFill>
                  <a:srgbClr val="0099CC"/>
                </a:solidFill>
                <a:latin typeface="Lato" panose="020F0502020204030203" pitchFamily="34" charset="0"/>
              </a:rPr>
              <a:t>bitcoin</a:t>
            </a:r>
            <a:endParaRPr lang="en-AU" sz="2000" b="1">
              <a:solidFill>
                <a:srgbClr val="0099CC"/>
              </a:solidFill>
              <a:latin typeface="Lato" panose="020F0502020204030203" pitchFamily="34" charset="0"/>
            </a:endParaRPr>
          </a:p>
        </p:txBody>
      </p:sp>
      <p:sp>
        <p:nvSpPr>
          <p:cNvPr id="16" name="Chevron 36"/>
          <p:cNvSpPr/>
          <p:nvPr/>
        </p:nvSpPr>
        <p:spPr>
          <a:xfrm>
            <a:off x="1730749" y="4951259"/>
            <a:ext cx="809695" cy="363413"/>
          </a:xfrm>
          <a:prstGeom prst="chevron">
            <a:avLst>
              <a:gd name="adj" fmla="val 27026"/>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000">
                <a:latin typeface="FontAwesome" pitchFamily="2" charset="0"/>
              </a:rPr>
              <a:t></a:t>
            </a:r>
            <a:endParaRPr lang="en-US" sz="1000">
              <a:solidFill>
                <a:schemeClr val="bg1"/>
              </a:solidFill>
              <a:latin typeface="FontAwesome" pitchFamily="2" charset="0"/>
            </a:endParaRPr>
          </a:p>
        </p:txBody>
      </p:sp>
    </p:spTree>
    <p:extLst>
      <p:ext uri="{BB962C8B-B14F-4D97-AF65-F5344CB8AC3E}">
        <p14:creationId xmlns:p14="http://schemas.microsoft.com/office/powerpoint/2010/main" val="40736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P spid="29" grpId="0"/>
      <p:bldP spid="37" grpId="0" animBg="1"/>
      <p:bldP spid="17" grpId="0"/>
      <p:bldP spid="18" grpId="0" animBg="1"/>
      <p:bldP spid="19" grpId="0"/>
      <p:bldP spid="20" grpId="0" animBg="1"/>
      <p:bldP spid="21" grpId="0"/>
      <p:bldP spid="22" grpId="0" animBg="1"/>
      <p:bldP spid="23" grpId="0"/>
      <p:bldP spid="24" grpId="0" animBg="1"/>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Cómo funciona</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La tecnología bitcoin: el BLOCKCHAIN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20</a:t>
            </a:fld>
            <a:endParaRPr lang="en-US"/>
          </a:p>
        </p:txBody>
      </p:sp>
      <p:pic>
        <p:nvPicPr>
          <p:cNvPr id="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959" y="1337602"/>
            <a:ext cx="7083705" cy="511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Group 4"/>
          <p:cNvGrpSpPr/>
          <p:nvPr/>
        </p:nvGrpSpPr>
        <p:grpSpPr>
          <a:xfrm>
            <a:off x="333375" y="2040217"/>
            <a:ext cx="4187589" cy="593338"/>
            <a:chOff x="1335386" y="2873594"/>
            <a:chExt cx="4187589" cy="593338"/>
          </a:xfrm>
        </p:grpSpPr>
        <p:sp>
          <p:nvSpPr>
            <p:cNvPr id="54" name="Oval 15"/>
            <p:cNvSpPr/>
            <p:nvPr/>
          </p:nvSpPr>
          <p:spPr>
            <a:xfrm>
              <a:off x="1335386" y="2873594"/>
              <a:ext cx="585787" cy="585787"/>
            </a:xfrm>
            <a:prstGeom prst="ellipse">
              <a:avLst/>
            </a:prstGeom>
            <a:solidFill>
              <a:srgbClr val="99A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solidFill>
                    <a:schemeClr val="bg1"/>
                  </a:solidFill>
                  <a:latin typeface="FontAwesome" pitchFamily="2" charset="0"/>
                </a:rPr>
                <a:t></a:t>
              </a:r>
            </a:p>
          </p:txBody>
        </p:sp>
        <p:sp>
          <p:nvSpPr>
            <p:cNvPr id="55" name="Text Placeholder 32"/>
            <p:cNvSpPr txBox="1">
              <a:spLocks/>
            </p:cNvSpPr>
            <p:nvPr/>
          </p:nvSpPr>
          <p:spPr>
            <a:xfrm>
              <a:off x="2148433" y="3144627"/>
              <a:ext cx="3170537"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smtClean="0">
                  <a:solidFill>
                    <a:schemeClr val="tx1">
                      <a:lumMod val="65000"/>
                      <a:lumOff val="35000"/>
                    </a:schemeClr>
                  </a:solidFill>
                  <a:latin typeface="Lato Light" panose="020F0302020204030203" pitchFamily="34" charset="0"/>
                </a:rPr>
                <a:t>Libro de contabilidad replicado en todos los nodos de la red -&gt; sincronización</a:t>
              </a:r>
              <a:endParaRPr lang="en-US" sz="1000">
                <a:solidFill>
                  <a:schemeClr val="tx1">
                    <a:lumMod val="65000"/>
                    <a:lumOff val="35000"/>
                  </a:schemeClr>
                </a:solidFill>
                <a:latin typeface="Lato Light" panose="020F0302020204030203" pitchFamily="34" charset="0"/>
              </a:endParaRPr>
            </a:p>
          </p:txBody>
        </p:sp>
        <p:sp>
          <p:nvSpPr>
            <p:cNvPr id="56" name="Text Placeholder 33"/>
            <p:cNvSpPr txBox="1">
              <a:spLocks/>
            </p:cNvSpPr>
            <p:nvPr/>
          </p:nvSpPr>
          <p:spPr>
            <a:xfrm>
              <a:off x="2143291" y="2937602"/>
              <a:ext cx="3379684" cy="2491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smtClean="0">
                  <a:solidFill>
                    <a:srgbClr val="99AEBA"/>
                  </a:solidFill>
                  <a:latin typeface="Lato" panose="020F0502020204030203" pitchFamily="34" charset="0"/>
                </a:rPr>
                <a:t>Inmutable</a:t>
              </a:r>
              <a:endParaRPr lang="en-AU" sz="1200" b="1">
                <a:solidFill>
                  <a:srgbClr val="99AEBA"/>
                </a:solidFill>
                <a:latin typeface="Lato" panose="020F0502020204030203" pitchFamily="34" charset="0"/>
              </a:endParaRPr>
            </a:p>
          </p:txBody>
        </p:sp>
      </p:grpSp>
      <p:grpSp>
        <p:nvGrpSpPr>
          <p:cNvPr id="57" name="Group 6"/>
          <p:cNvGrpSpPr/>
          <p:nvPr/>
        </p:nvGrpSpPr>
        <p:grpSpPr>
          <a:xfrm>
            <a:off x="333375" y="2900581"/>
            <a:ext cx="4187589" cy="593338"/>
            <a:chOff x="1335386" y="3733958"/>
            <a:chExt cx="4187589" cy="593338"/>
          </a:xfrm>
        </p:grpSpPr>
        <p:sp>
          <p:nvSpPr>
            <p:cNvPr id="58" name="Oval 18"/>
            <p:cNvSpPr/>
            <p:nvPr/>
          </p:nvSpPr>
          <p:spPr>
            <a:xfrm>
              <a:off x="1335386" y="3733958"/>
              <a:ext cx="585787" cy="585787"/>
            </a:xfrm>
            <a:prstGeom prst="ellipse">
              <a:avLst/>
            </a:prstGeom>
            <a:solidFill>
              <a:srgbClr val="637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solidFill>
                    <a:schemeClr val="bg1"/>
                  </a:solidFill>
                  <a:latin typeface="FontAwesome" pitchFamily="2" charset="0"/>
                </a:rPr>
                <a:t></a:t>
              </a:r>
              <a:endParaRPr lang="en-US" sz="1600">
                <a:solidFill>
                  <a:schemeClr val="bg1"/>
                </a:solidFill>
              </a:endParaRPr>
            </a:p>
          </p:txBody>
        </p:sp>
        <p:sp>
          <p:nvSpPr>
            <p:cNvPr id="59" name="Text Placeholder 32"/>
            <p:cNvSpPr txBox="1">
              <a:spLocks/>
            </p:cNvSpPr>
            <p:nvPr/>
          </p:nvSpPr>
          <p:spPr>
            <a:xfrm>
              <a:off x="2148433" y="4004991"/>
              <a:ext cx="3170537"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smtClean="0">
                  <a:solidFill>
                    <a:schemeClr val="tx1">
                      <a:lumMod val="65000"/>
                      <a:lumOff val="35000"/>
                    </a:schemeClr>
                  </a:solidFill>
                  <a:latin typeface="Lato Light" panose="020F0302020204030203" pitchFamily="34" charset="0"/>
                </a:rPr>
                <a:t>Los algoritmos de encriptación aseguran el “no repudio” de las transacciones    </a:t>
              </a:r>
              <a:endParaRPr lang="en-US" sz="1000">
                <a:solidFill>
                  <a:schemeClr val="tx1">
                    <a:lumMod val="65000"/>
                    <a:lumOff val="35000"/>
                  </a:schemeClr>
                </a:solidFill>
                <a:latin typeface="Lato Light" panose="020F0302020204030203" pitchFamily="34" charset="0"/>
              </a:endParaRPr>
            </a:p>
          </p:txBody>
        </p:sp>
        <p:sp>
          <p:nvSpPr>
            <p:cNvPr id="60" name="Text Placeholder 33"/>
            <p:cNvSpPr txBox="1">
              <a:spLocks/>
            </p:cNvSpPr>
            <p:nvPr/>
          </p:nvSpPr>
          <p:spPr>
            <a:xfrm>
              <a:off x="2143291" y="3797966"/>
              <a:ext cx="3379684" cy="24915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smtClean="0">
                  <a:solidFill>
                    <a:srgbClr val="637C90"/>
                  </a:solidFill>
                  <a:latin typeface="Lato" panose="020F0502020204030203" pitchFamily="34" charset="0"/>
                </a:rPr>
                <a:t>Irrevocable</a:t>
              </a:r>
              <a:endParaRPr lang="en-AU" sz="1200" b="1">
                <a:solidFill>
                  <a:srgbClr val="637C90"/>
                </a:solidFill>
                <a:latin typeface="Lato" panose="020F0502020204030203" pitchFamily="34" charset="0"/>
              </a:endParaRPr>
            </a:p>
          </p:txBody>
        </p:sp>
      </p:grpSp>
      <p:grpSp>
        <p:nvGrpSpPr>
          <p:cNvPr id="61" name="Group 7"/>
          <p:cNvGrpSpPr/>
          <p:nvPr/>
        </p:nvGrpSpPr>
        <p:grpSpPr>
          <a:xfrm>
            <a:off x="333375" y="3760945"/>
            <a:ext cx="4187590" cy="593338"/>
            <a:chOff x="1335386" y="4594322"/>
            <a:chExt cx="4187590" cy="593338"/>
          </a:xfrm>
        </p:grpSpPr>
        <p:sp>
          <p:nvSpPr>
            <p:cNvPr id="62" name="Oval 21"/>
            <p:cNvSpPr/>
            <p:nvPr/>
          </p:nvSpPr>
          <p:spPr>
            <a:xfrm>
              <a:off x="1335386" y="4594322"/>
              <a:ext cx="585787" cy="585787"/>
            </a:xfrm>
            <a:prstGeom prst="ellipse">
              <a:avLst/>
            </a:prstGeom>
            <a:solidFill>
              <a:srgbClr val="495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solidFill>
                    <a:schemeClr val="bg1"/>
                  </a:solidFill>
                  <a:latin typeface="FontAwesome" pitchFamily="2" charset="0"/>
                </a:rPr>
                <a:t></a:t>
              </a:r>
            </a:p>
          </p:txBody>
        </p:sp>
        <p:sp>
          <p:nvSpPr>
            <p:cNvPr id="63" name="Text Placeholder 32"/>
            <p:cNvSpPr txBox="1">
              <a:spLocks/>
            </p:cNvSpPr>
            <p:nvPr/>
          </p:nvSpPr>
          <p:spPr>
            <a:xfrm>
              <a:off x="2148433" y="4865355"/>
              <a:ext cx="3374543"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smtClean="0">
                  <a:solidFill>
                    <a:schemeClr val="tx1">
                      <a:lumMod val="65000"/>
                      <a:lumOff val="35000"/>
                    </a:schemeClr>
                  </a:solidFill>
                  <a:latin typeface="Lato Light" panose="020F0302020204030203" pitchFamily="34" charset="0"/>
                </a:rPr>
                <a:t>Sólo el poseedor de la llave privada es propietario de los bitcoins asociados a una dirección</a:t>
              </a:r>
              <a:endParaRPr lang="en-US" sz="1000">
                <a:solidFill>
                  <a:schemeClr val="tx1">
                    <a:lumMod val="65000"/>
                    <a:lumOff val="35000"/>
                  </a:schemeClr>
                </a:solidFill>
                <a:latin typeface="Lato Light" panose="020F0302020204030203" pitchFamily="34" charset="0"/>
              </a:endParaRPr>
            </a:p>
          </p:txBody>
        </p:sp>
        <p:sp>
          <p:nvSpPr>
            <p:cNvPr id="64" name="Text Placeholder 33"/>
            <p:cNvSpPr txBox="1">
              <a:spLocks/>
            </p:cNvSpPr>
            <p:nvPr/>
          </p:nvSpPr>
          <p:spPr>
            <a:xfrm>
              <a:off x="2143290" y="4658330"/>
              <a:ext cx="3379685" cy="2324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smtClean="0">
                  <a:solidFill>
                    <a:srgbClr val="495D6B"/>
                  </a:solidFill>
                  <a:latin typeface="Lato" panose="020F0502020204030203" pitchFamily="34" charset="0"/>
                </a:rPr>
                <a:t>Propiedad</a:t>
              </a:r>
              <a:endParaRPr lang="en-AU" sz="1200" b="1">
                <a:solidFill>
                  <a:srgbClr val="495D6B"/>
                </a:solidFill>
                <a:latin typeface="Lato" panose="020F0502020204030203" pitchFamily="34" charset="0"/>
              </a:endParaRPr>
            </a:p>
          </p:txBody>
        </p:sp>
      </p:grpSp>
      <p:grpSp>
        <p:nvGrpSpPr>
          <p:cNvPr id="65" name="Group 8"/>
          <p:cNvGrpSpPr/>
          <p:nvPr/>
        </p:nvGrpSpPr>
        <p:grpSpPr>
          <a:xfrm>
            <a:off x="333375" y="4604615"/>
            <a:ext cx="4187590" cy="610032"/>
            <a:chOff x="1335386" y="5437992"/>
            <a:chExt cx="4187590" cy="610032"/>
          </a:xfrm>
        </p:grpSpPr>
        <p:sp>
          <p:nvSpPr>
            <p:cNvPr id="66" name="Oval 27"/>
            <p:cNvSpPr/>
            <p:nvPr/>
          </p:nvSpPr>
          <p:spPr>
            <a:xfrm>
              <a:off x="1335386" y="5437992"/>
              <a:ext cx="585787" cy="585787"/>
            </a:xfrm>
            <a:prstGeom prst="ellipse">
              <a:avLst/>
            </a:prstGeom>
            <a:solidFill>
              <a:srgbClr val="324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solidFill>
                    <a:schemeClr val="bg1"/>
                  </a:solidFill>
                  <a:latin typeface="FontAwesome" pitchFamily="2" charset="0"/>
                </a:rPr>
                <a:t></a:t>
              </a:r>
              <a:endParaRPr lang="en-US" sz="1600">
                <a:solidFill>
                  <a:schemeClr val="bg1"/>
                </a:solidFill>
                <a:latin typeface="FontAwesome" pitchFamily="2" charset="0"/>
              </a:endParaRPr>
            </a:p>
          </p:txBody>
        </p:sp>
        <p:sp>
          <p:nvSpPr>
            <p:cNvPr id="67" name="Text Placeholder 33"/>
            <p:cNvSpPr txBox="1">
              <a:spLocks/>
            </p:cNvSpPr>
            <p:nvPr/>
          </p:nvSpPr>
          <p:spPr>
            <a:xfrm>
              <a:off x="2143291" y="5502000"/>
              <a:ext cx="3379684" cy="2237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smtClean="0">
                  <a:solidFill>
                    <a:srgbClr val="32424F"/>
                  </a:solidFill>
                  <a:latin typeface="Lato" panose="020F0502020204030203" pitchFamily="34" charset="0"/>
                </a:rPr>
                <a:t>Recompensa</a:t>
              </a:r>
              <a:endParaRPr lang="en-AU" sz="1200" b="1">
                <a:solidFill>
                  <a:srgbClr val="32424F"/>
                </a:solidFill>
                <a:latin typeface="Lato" panose="020F0502020204030203" pitchFamily="34" charset="0"/>
              </a:endParaRPr>
            </a:p>
          </p:txBody>
        </p:sp>
        <p:sp>
          <p:nvSpPr>
            <p:cNvPr id="68" name="Text Placeholder 32"/>
            <p:cNvSpPr txBox="1">
              <a:spLocks/>
            </p:cNvSpPr>
            <p:nvPr/>
          </p:nvSpPr>
          <p:spPr>
            <a:xfrm>
              <a:off x="2148433" y="5725719"/>
              <a:ext cx="3374543"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smtClean="0">
                  <a:solidFill>
                    <a:schemeClr val="tx1">
                      <a:lumMod val="65000"/>
                      <a:lumOff val="35000"/>
                    </a:schemeClr>
                  </a:solidFill>
                  <a:latin typeface="Lato Light" panose="020F0302020204030203" pitchFamily="34" charset="0"/>
                </a:rPr>
                <a:t>Imprescindible para la validación de las transacciones.</a:t>
              </a:r>
              <a:endParaRPr lang="en-US" sz="1000">
                <a:solidFill>
                  <a:schemeClr val="tx1">
                    <a:lumMod val="65000"/>
                    <a:lumOff val="35000"/>
                  </a:schemeClr>
                </a:solidFill>
                <a:latin typeface="Lato Light" panose="020F0302020204030203" pitchFamily="34" charset="0"/>
              </a:endParaRPr>
            </a:p>
          </p:txBody>
        </p:sp>
      </p:grpSp>
    </p:spTree>
    <p:extLst>
      <p:ext uri="{BB962C8B-B14F-4D97-AF65-F5344CB8AC3E}">
        <p14:creationId xmlns:p14="http://schemas.microsoft.com/office/powerpoint/2010/main" val="20158610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left)">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left)">
                                      <p:cBhvr>
                                        <p:cTn id="3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Una teoría muy sencilla...</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Cómo se usa el bitcoin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21</a:t>
            </a:fld>
            <a:endParaRPr lang="en-US"/>
          </a:p>
        </p:txBody>
      </p:sp>
      <p:sp>
        <p:nvSpPr>
          <p:cNvPr id="51" name="Rectangle 3"/>
          <p:cNvSpPr txBox="1">
            <a:spLocks noChangeArrowheads="1"/>
          </p:cNvSpPr>
          <p:nvPr/>
        </p:nvSpPr>
        <p:spPr bwMode="auto">
          <a:xfrm>
            <a:off x="0" y="1340710"/>
            <a:ext cx="7772400" cy="36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5000"/>
              </a:spcBef>
              <a:spcAft>
                <a:spcPct val="25000"/>
              </a:spcAft>
              <a:buClr>
                <a:srgbClr val="0099CC"/>
              </a:buClr>
              <a:buChar char="•"/>
              <a:defRPr sz="2000">
                <a:solidFill>
                  <a:srgbClr val="003366"/>
                </a:solidFill>
                <a:latin typeface="+mn-lt"/>
                <a:ea typeface="+mn-ea"/>
                <a:cs typeface="+mn-cs"/>
              </a:defRPr>
            </a:lvl1pPr>
            <a:lvl2pPr marL="742950" indent="-285750" algn="l" rtl="0" eaLnBrk="0" fontAlgn="base" hangingPunct="0">
              <a:spcBef>
                <a:spcPct val="25000"/>
              </a:spcBef>
              <a:spcAft>
                <a:spcPct val="25000"/>
              </a:spcAft>
              <a:buClr>
                <a:srgbClr val="0099CC"/>
              </a:buClr>
              <a:buChar char="•"/>
              <a:defRPr sz="2800">
                <a:solidFill>
                  <a:srgbClr val="003366"/>
                </a:solidFill>
                <a:latin typeface="+mn-lt"/>
              </a:defRPr>
            </a:lvl2pPr>
            <a:lvl3pPr marL="1143000" indent="-228600" algn="l" rtl="0" eaLnBrk="0" fontAlgn="base" hangingPunct="0">
              <a:spcBef>
                <a:spcPct val="25000"/>
              </a:spcBef>
              <a:spcAft>
                <a:spcPct val="25000"/>
              </a:spcAft>
              <a:buClr>
                <a:srgbClr val="0099CC"/>
              </a:buClr>
              <a:buChar char="•"/>
              <a:defRPr sz="1600">
                <a:solidFill>
                  <a:srgbClr val="003366"/>
                </a:solidFill>
                <a:latin typeface="+mn-lt"/>
              </a:defRPr>
            </a:lvl3pPr>
            <a:lvl4pPr marL="1600200" indent="-228600" algn="l" rtl="0" eaLnBrk="0" fontAlgn="base" hangingPunct="0">
              <a:spcBef>
                <a:spcPct val="25000"/>
              </a:spcBef>
              <a:spcAft>
                <a:spcPct val="25000"/>
              </a:spcAft>
              <a:buClr>
                <a:srgbClr val="0099CC"/>
              </a:buClr>
              <a:buChar char="•"/>
              <a:defRPr sz="1600">
                <a:solidFill>
                  <a:srgbClr val="003366"/>
                </a:solidFill>
                <a:latin typeface="+mn-lt"/>
              </a:defRPr>
            </a:lvl4pPr>
            <a:lvl5pPr marL="2057400" indent="-228600" algn="l" rtl="0" eaLnBrk="0" fontAlgn="base" hangingPunct="0">
              <a:spcBef>
                <a:spcPct val="25000"/>
              </a:spcBef>
              <a:spcAft>
                <a:spcPct val="25000"/>
              </a:spcAft>
              <a:buClr>
                <a:srgbClr val="0099CC"/>
              </a:buClr>
              <a:buChar char="•"/>
              <a:defRPr sz="1600">
                <a:solidFill>
                  <a:srgbClr val="003366"/>
                </a:solidFill>
                <a:latin typeface="+mn-lt"/>
              </a:defRPr>
            </a:lvl5pPr>
            <a:lvl6pPr marL="2514600" indent="-228600" algn="l" rtl="0" eaLnBrk="0" fontAlgn="base" hangingPunct="0">
              <a:spcBef>
                <a:spcPct val="25000"/>
              </a:spcBef>
              <a:spcAft>
                <a:spcPct val="25000"/>
              </a:spcAft>
              <a:buClr>
                <a:srgbClr val="0099CC"/>
              </a:buClr>
              <a:buChar char="•"/>
              <a:defRPr sz="1600">
                <a:solidFill>
                  <a:srgbClr val="003366"/>
                </a:solidFill>
                <a:latin typeface="+mn-lt"/>
              </a:defRPr>
            </a:lvl6pPr>
            <a:lvl7pPr marL="2971800" indent="-228600" algn="l" rtl="0" eaLnBrk="0" fontAlgn="base" hangingPunct="0">
              <a:spcBef>
                <a:spcPct val="25000"/>
              </a:spcBef>
              <a:spcAft>
                <a:spcPct val="25000"/>
              </a:spcAft>
              <a:buClr>
                <a:srgbClr val="0099CC"/>
              </a:buClr>
              <a:buChar char="•"/>
              <a:defRPr sz="1600">
                <a:solidFill>
                  <a:srgbClr val="003366"/>
                </a:solidFill>
                <a:latin typeface="+mn-lt"/>
              </a:defRPr>
            </a:lvl7pPr>
            <a:lvl8pPr marL="3429000" indent="-228600" algn="l" rtl="0" eaLnBrk="0" fontAlgn="base" hangingPunct="0">
              <a:spcBef>
                <a:spcPct val="25000"/>
              </a:spcBef>
              <a:spcAft>
                <a:spcPct val="25000"/>
              </a:spcAft>
              <a:buClr>
                <a:srgbClr val="0099CC"/>
              </a:buClr>
              <a:buChar char="•"/>
              <a:defRPr sz="1600">
                <a:solidFill>
                  <a:srgbClr val="003366"/>
                </a:solidFill>
                <a:latin typeface="+mn-lt"/>
              </a:defRPr>
            </a:lvl8pPr>
            <a:lvl9pPr marL="3886200" indent="-228600" algn="l" rtl="0" eaLnBrk="0" fontAlgn="base" hangingPunct="0">
              <a:spcBef>
                <a:spcPct val="25000"/>
              </a:spcBef>
              <a:spcAft>
                <a:spcPct val="25000"/>
              </a:spcAft>
              <a:buClr>
                <a:srgbClr val="0099CC"/>
              </a:buClr>
              <a:buChar char="•"/>
              <a:defRPr sz="1600">
                <a:solidFill>
                  <a:srgbClr val="003366"/>
                </a:solidFill>
                <a:latin typeface="+mn-lt"/>
              </a:defRPr>
            </a:lvl9pPr>
          </a:lstStyle>
          <a:p>
            <a:pPr marL="800100" lvl="1" indent="-342900">
              <a:buFont typeface="+mj-lt"/>
              <a:buAutoNum type="arabicPeriod"/>
            </a:pPr>
            <a:r>
              <a:rPr lang="es-ES_tradnl" altLang="es-ES" sz="1600" b="0" kern="0" smtClean="0">
                <a:solidFill>
                  <a:srgbClr val="002060"/>
                </a:solidFill>
              </a:rPr>
              <a:t>Wallet</a:t>
            </a:r>
            <a:endParaRPr lang="es-ES_tradnl" altLang="es-ES" sz="1600" b="0" kern="0" dirty="0" smtClean="0">
              <a:solidFill>
                <a:srgbClr val="002060"/>
              </a:solidFill>
            </a:endParaRPr>
          </a:p>
        </p:txBody>
      </p:sp>
      <p:pic>
        <p:nvPicPr>
          <p:cNvPr id="52" name="Imagen 51"/>
          <p:cNvPicPr>
            <a:picLocks noChangeAspect="1"/>
          </p:cNvPicPr>
          <p:nvPr/>
        </p:nvPicPr>
        <p:blipFill>
          <a:blip r:embed="rId3"/>
          <a:stretch>
            <a:fillRect/>
          </a:stretch>
        </p:blipFill>
        <p:spPr>
          <a:xfrm>
            <a:off x="1756280" y="1932500"/>
            <a:ext cx="995260" cy="935360"/>
          </a:xfrm>
          <a:prstGeom prst="rect">
            <a:avLst/>
          </a:prstGeom>
        </p:spPr>
      </p:pic>
      <p:pic>
        <p:nvPicPr>
          <p:cNvPr id="53" name="Imagen 52"/>
          <p:cNvPicPr>
            <a:picLocks noChangeAspect="1"/>
          </p:cNvPicPr>
          <p:nvPr/>
        </p:nvPicPr>
        <p:blipFill>
          <a:blip r:embed="rId4"/>
          <a:stretch>
            <a:fillRect/>
          </a:stretch>
        </p:blipFill>
        <p:spPr>
          <a:xfrm>
            <a:off x="3045325" y="1923010"/>
            <a:ext cx="996650" cy="954339"/>
          </a:xfrm>
          <a:prstGeom prst="rect">
            <a:avLst/>
          </a:prstGeom>
        </p:spPr>
      </p:pic>
      <p:pic>
        <p:nvPicPr>
          <p:cNvPr id="54" name="Imagen 53"/>
          <p:cNvPicPr>
            <a:picLocks noChangeAspect="1"/>
          </p:cNvPicPr>
          <p:nvPr/>
        </p:nvPicPr>
        <p:blipFill>
          <a:blip r:embed="rId5"/>
          <a:stretch>
            <a:fillRect/>
          </a:stretch>
        </p:blipFill>
        <p:spPr>
          <a:xfrm>
            <a:off x="4335760" y="1909326"/>
            <a:ext cx="1015196" cy="958534"/>
          </a:xfrm>
          <a:prstGeom prst="rect">
            <a:avLst/>
          </a:prstGeom>
        </p:spPr>
      </p:pic>
      <p:pic>
        <p:nvPicPr>
          <p:cNvPr id="55" name="Imagen 54"/>
          <p:cNvPicPr>
            <a:picLocks noChangeAspect="1"/>
          </p:cNvPicPr>
          <p:nvPr/>
        </p:nvPicPr>
        <p:blipFill>
          <a:blip r:embed="rId6"/>
          <a:stretch>
            <a:fillRect/>
          </a:stretch>
        </p:blipFill>
        <p:spPr>
          <a:xfrm>
            <a:off x="8902232" y="1914814"/>
            <a:ext cx="1043320" cy="971531"/>
          </a:xfrm>
          <a:prstGeom prst="rect">
            <a:avLst/>
          </a:prstGeom>
        </p:spPr>
      </p:pic>
      <p:pic>
        <p:nvPicPr>
          <p:cNvPr id="56" name="Imagen 55"/>
          <p:cNvPicPr>
            <a:picLocks noChangeAspect="1"/>
          </p:cNvPicPr>
          <p:nvPr/>
        </p:nvPicPr>
        <p:blipFill>
          <a:blip r:embed="rId7"/>
          <a:stretch>
            <a:fillRect/>
          </a:stretch>
        </p:blipFill>
        <p:spPr>
          <a:xfrm>
            <a:off x="7604812" y="1932500"/>
            <a:ext cx="979538" cy="928713"/>
          </a:xfrm>
          <a:prstGeom prst="rect">
            <a:avLst/>
          </a:prstGeom>
        </p:spPr>
      </p:pic>
      <p:sp>
        <p:nvSpPr>
          <p:cNvPr id="57" name="Rectángulo 56"/>
          <p:cNvSpPr/>
          <p:nvPr/>
        </p:nvSpPr>
        <p:spPr>
          <a:xfrm>
            <a:off x="6070535" y="1811630"/>
            <a:ext cx="704039" cy="923330"/>
          </a:xfrm>
          <a:prstGeom prst="rect">
            <a:avLst/>
          </a:prstGeom>
          <a:noFill/>
        </p:spPr>
        <p:txBody>
          <a:bodyPr wrap="none" lIns="91440" tIns="45720" rIns="91440" bIns="45720">
            <a:spAutoFit/>
          </a:bodyPr>
          <a:lstStyle/>
          <a:p>
            <a:pPr algn="ctr"/>
            <a:r>
              <a:rPr lang="es-E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58" name="Imagen 57"/>
          <p:cNvPicPr>
            <a:picLocks noChangeAspect="1"/>
          </p:cNvPicPr>
          <p:nvPr/>
        </p:nvPicPr>
        <p:blipFill>
          <a:blip r:embed="rId8"/>
          <a:stretch>
            <a:fillRect/>
          </a:stretch>
        </p:blipFill>
        <p:spPr>
          <a:xfrm>
            <a:off x="1824530" y="3730504"/>
            <a:ext cx="932027" cy="887855"/>
          </a:xfrm>
          <a:prstGeom prst="rect">
            <a:avLst/>
          </a:prstGeom>
        </p:spPr>
      </p:pic>
      <p:pic>
        <p:nvPicPr>
          <p:cNvPr id="59" name="Imagen 58"/>
          <p:cNvPicPr>
            <a:picLocks noChangeAspect="1"/>
          </p:cNvPicPr>
          <p:nvPr/>
        </p:nvPicPr>
        <p:blipFill>
          <a:blip r:embed="rId9"/>
          <a:stretch>
            <a:fillRect/>
          </a:stretch>
        </p:blipFill>
        <p:spPr>
          <a:xfrm>
            <a:off x="5170980" y="3822647"/>
            <a:ext cx="896007" cy="824157"/>
          </a:xfrm>
          <a:prstGeom prst="rect">
            <a:avLst/>
          </a:prstGeom>
        </p:spPr>
      </p:pic>
      <p:pic>
        <p:nvPicPr>
          <p:cNvPr id="60" name="Imagen 59"/>
          <p:cNvPicPr>
            <a:picLocks noChangeAspect="1"/>
          </p:cNvPicPr>
          <p:nvPr/>
        </p:nvPicPr>
        <p:blipFill>
          <a:blip r:embed="rId10"/>
          <a:stretch>
            <a:fillRect/>
          </a:stretch>
        </p:blipFill>
        <p:spPr>
          <a:xfrm>
            <a:off x="8150874" y="3761405"/>
            <a:ext cx="998077" cy="887691"/>
          </a:xfrm>
          <a:prstGeom prst="rect">
            <a:avLst/>
          </a:prstGeom>
        </p:spPr>
      </p:pic>
      <p:sp>
        <p:nvSpPr>
          <p:cNvPr id="61" name="Rectángulo 11"/>
          <p:cNvSpPr/>
          <p:nvPr/>
        </p:nvSpPr>
        <p:spPr>
          <a:xfrm>
            <a:off x="3624470" y="3695029"/>
            <a:ext cx="704039" cy="923330"/>
          </a:xfrm>
          <a:prstGeom prst="rect">
            <a:avLst/>
          </a:prstGeom>
          <a:noFill/>
        </p:spPr>
        <p:txBody>
          <a:bodyPr wrap="none" lIns="91440" tIns="45720" rIns="91440" bIns="45720">
            <a:spAutoFit/>
          </a:bodyPr>
          <a:lstStyle/>
          <a:p>
            <a:pPr algn="ctr"/>
            <a:r>
              <a:rPr lang="es-E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2" name="Rectángulo 11"/>
          <p:cNvSpPr/>
          <p:nvPr/>
        </p:nvSpPr>
        <p:spPr>
          <a:xfrm>
            <a:off x="6808971" y="3731321"/>
            <a:ext cx="704039" cy="923330"/>
          </a:xfrm>
          <a:prstGeom prst="rect">
            <a:avLst/>
          </a:prstGeom>
          <a:noFill/>
        </p:spPr>
        <p:txBody>
          <a:bodyPr wrap="none" lIns="91440" tIns="45720" rIns="91440" bIns="45720">
            <a:spAutoFit/>
          </a:bodyPr>
          <a:lstStyle/>
          <a:p>
            <a:pPr algn="ctr"/>
            <a:r>
              <a:rPr lang="es-E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63" name="Imagen 62"/>
          <p:cNvPicPr>
            <a:picLocks noChangeAspect="1"/>
          </p:cNvPicPr>
          <p:nvPr/>
        </p:nvPicPr>
        <p:blipFill>
          <a:blip r:embed="rId11"/>
          <a:stretch>
            <a:fillRect/>
          </a:stretch>
        </p:blipFill>
        <p:spPr>
          <a:xfrm>
            <a:off x="1887607" y="5409637"/>
            <a:ext cx="2175106" cy="1271742"/>
          </a:xfrm>
          <a:prstGeom prst="rect">
            <a:avLst/>
          </a:prstGeom>
        </p:spPr>
      </p:pic>
      <p:pic>
        <p:nvPicPr>
          <p:cNvPr id="64" name="Imagen 63"/>
          <p:cNvPicPr>
            <a:picLocks noChangeAspect="1"/>
          </p:cNvPicPr>
          <p:nvPr/>
        </p:nvPicPr>
        <p:blipFill>
          <a:blip r:embed="rId12"/>
          <a:stretch>
            <a:fillRect/>
          </a:stretch>
        </p:blipFill>
        <p:spPr>
          <a:xfrm>
            <a:off x="5185100" y="5165430"/>
            <a:ext cx="2074568" cy="609958"/>
          </a:xfrm>
          <a:prstGeom prst="rect">
            <a:avLst/>
          </a:prstGeom>
        </p:spPr>
      </p:pic>
      <p:pic>
        <p:nvPicPr>
          <p:cNvPr id="65" name="Imagen 64"/>
          <p:cNvPicPr>
            <a:picLocks noChangeAspect="1"/>
          </p:cNvPicPr>
          <p:nvPr/>
        </p:nvPicPr>
        <p:blipFill>
          <a:blip r:embed="rId13"/>
          <a:stretch>
            <a:fillRect/>
          </a:stretch>
        </p:blipFill>
        <p:spPr>
          <a:xfrm>
            <a:off x="9471491" y="5101814"/>
            <a:ext cx="1187447" cy="1525479"/>
          </a:xfrm>
          <a:prstGeom prst="rect">
            <a:avLst/>
          </a:prstGeom>
        </p:spPr>
      </p:pic>
      <p:pic>
        <p:nvPicPr>
          <p:cNvPr id="66" name="Imagen 65"/>
          <p:cNvPicPr>
            <a:picLocks noChangeAspect="1"/>
          </p:cNvPicPr>
          <p:nvPr/>
        </p:nvPicPr>
        <p:blipFill>
          <a:blip r:embed="rId14"/>
          <a:stretch>
            <a:fillRect/>
          </a:stretch>
        </p:blipFill>
        <p:spPr>
          <a:xfrm>
            <a:off x="5210814" y="6037681"/>
            <a:ext cx="2075824" cy="589612"/>
          </a:xfrm>
          <a:prstGeom prst="rect">
            <a:avLst/>
          </a:prstGeom>
        </p:spPr>
      </p:pic>
      <p:sp>
        <p:nvSpPr>
          <p:cNvPr id="67" name="Rectangle 3"/>
          <p:cNvSpPr txBox="1">
            <a:spLocks noChangeArrowheads="1"/>
          </p:cNvSpPr>
          <p:nvPr/>
        </p:nvSpPr>
        <p:spPr bwMode="auto">
          <a:xfrm>
            <a:off x="0" y="3294649"/>
            <a:ext cx="7772400" cy="39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5000"/>
              </a:spcBef>
              <a:spcAft>
                <a:spcPct val="25000"/>
              </a:spcAft>
              <a:buClr>
                <a:srgbClr val="0099CC"/>
              </a:buClr>
              <a:buChar char="•"/>
              <a:defRPr sz="2000">
                <a:solidFill>
                  <a:srgbClr val="003366"/>
                </a:solidFill>
                <a:latin typeface="+mn-lt"/>
                <a:ea typeface="+mn-ea"/>
                <a:cs typeface="+mn-cs"/>
              </a:defRPr>
            </a:lvl1pPr>
            <a:lvl2pPr marL="742950" indent="-285750" algn="l" rtl="0" eaLnBrk="0" fontAlgn="base" hangingPunct="0">
              <a:spcBef>
                <a:spcPct val="25000"/>
              </a:spcBef>
              <a:spcAft>
                <a:spcPct val="25000"/>
              </a:spcAft>
              <a:buClr>
                <a:srgbClr val="0099CC"/>
              </a:buClr>
              <a:buChar char="•"/>
              <a:defRPr sz="2800">
                <a:solidFill>
                  <a:srgbClr val="003366"/>
                </a:solidFill>
                <a:latin typeface="+mn-lt"/>
              </a:defRPr>
            </a:lvl2pPr>
            <a:lvl3pPr marL="1143000" indent="-228600" algn="l" rtl="0" eaLnBrk="0" fontAlgn="base" hangingPunct="0">
              <a:spcBef>
                <a:spcPct val="25000"/>
              </a:spcBef>
              <a:spcAft>
                <a:spcPct val="25000"/>
              </a:spcAft>
              <a:buClr>
                <a:srgbClr val="0099CC"/>
              </a:buClr>
              <a:buChar char="•"/>
              <a:defRPr sz="1600">
                <a:solidFill>
                  <a:srgbClr val="003366"/>
                </a:solidFill>
                <a:latin typeface="+mn-lt"/>
              </a:defRPr>
            </a:lvl3pPr>
            <a:lvl4pPr marL="1600200" indent="-228600" algn="l" rtl="0" eaLnBrk="0" fontAlgn="base" hangingPunct="0">
              <a:spcBef>
                <a:spcPct val="25000"/>
              </a:spcBef>
              <a:spcAft>
                <a:spcPct val="25000"/>
              </a:spcAft>
              <a:buClr>
                <a:srgbClr val="0099CC"/>
              </a:buClr>
              <a:buChar char="•"/>
              <a:defRPr sz="1600">
                <a:solidFill>
                  <a:srgbClr val="003366"/>
                </a:solidFill>
                <a:latin typeface="+mn-lt"/>
              </a:defRPr>
            </a:lvl4pPr>
            <a:lvl5pPr marL="2057400" indent="-228600" algn="l" rtl="0" eaLnBrk="0" fontAlgn="base" hangingPunct="0">
              <a:spcBef>
                <a:spcPct val="25000"/>
              </a:spcBef>
              <a:spcAft>
                <a:spcPct val="25000"/>
              </a:spcAft>
              <a:buClr>
                <a:srgbClr val="0099CC"/>
              </a:buClr>
              <a:buChar char="•"/>
              <a:defRPr sz="1600">
                <a:solidFill>
                  <a:srgbClr val="003366"/>
                </a:solidFill>
                <a:latin typeface="+mn-lt"/>
              </a:defRPr>
            </a:lvl5pPr>
            <a:lvl6pPr marL="2514600" indent="-228600" algn="l" rtl="0" eaLnBrk="0" fontAlgn="base" hangingPunct="0">
              <a:spcBef>
                <a:spcPct val="25000"/>
              </a:spcBef>
              <a:spcAft>
                <a:spcPct val="25000"/>
              </a:spcAft>
              <a:buClr>
                <a:srgbClr val="0099CC"/>
              </a:buClr>
              <a:buChar char="•"/>
              <a:defRPr sz="1600">
                <a:solidFill>
                  <a:srgbClr val="003366"/>
                </a:solidFill>
                <a:latin typeface="+mn-lt"/>
              </a:defRPr>
            </a:lvl6pPr>
            <a:lvl7pPr marL="2971800" indent="-228600" algn="l" rtl="0" eaLnBrk="0" fontAlgn="base" hangingPunct="0">
              <a:spcBef>
                <a:spcPct val="25000"/>
              </a:spcBef>
              <a:spcAft>
                <a:spcPct val="25000"/>
              </a:spcAft>
              <a:buClr>
                <a:srgbClr val="0099CC"/>
              </a:buClr>
              <a:buChar char="•"/>
              <a:defRPr sz="1600">
                <a:solidFill>
                  <a:srgbClr val="003366"/>
                </a:solidFill>
                <a:latin typeface="+mn-lt"/>
              </a:defRPr>
            </a:lvl7pPr>
            <a:lvl8pPr marL="3429000" indent="-228600" algn="l" rtl="0" eaLnBrk="0" fontAlgn="base" hangingPunct="0">
              <a:spcBef>
                <a:spcPct val="25000"/>
              </a:spcBef>
              <a:spcAft>
                <a:spcPct val="25000"/>
              </a:spcAft>
              <a:buClr>
                <a:srgbClr val="0099CC"/>
              </a:buClr>
              <a:buChar char="•"/>
              <a:defRPr sz="1600">
                <a:solidFill>
                  <a:srgbClr val="003366"/>
                </a:solidFill>
                <a:latin typeface="+mn-lt"/>
              </a:defRPr>
            </a:lvl8pPr>
            <a:lvl9pPr marL="3886200" indent="-228600" algn="l" rtl="0" eaLnBrk="0" fontAlgn="base" hangingPunct="0">
              <a:spcBef>
                <a:spcPct val="25000"/>
              </a:spcBef>
              <a:spcAft>
                <a:spcPct val="25000"/>
              </a:spcAft>
              <a:buClr>
                <a:srgbClr val="0099CC"/>
              </a:buClr>
              <a:buChar char="•"/>
              <a:defRPr sz="1600">
                <a:solidFill>
                  <a:srgbClr val="003366"/>
                </a:solidFill>
                <a:latin typeface="+mn-lt"/>
              </a:defRPr>
            </a:lvl9pPr>
          </a:lstStyle>
          <a:p>
            <a:pPr marL="457200" lvl="1" indent="0">
              <a:buNone/>
            </a:pPr>
            <a:r>
              <a:rPr lang="es-ES_tradnl" altLang="es-ES" sz="1600" b="0" kern="0" smtClean="0">
                <a:solidFill>
                  <a:schemeClr val="accent1"/>
                </a:solidFill>
              </a:rPr>
              <a:t>2.</a:t>
            </a:r>
            <a:r>
              <a:rPr lang="es-ES_tradnl" altLang="es-ES" sz="1600" b="0" kern="0" smtClean="0">
                <a:solidFill>
                  <a:srgbClr val="002060"/>
                </a:solidFill>
              </a:rPr>
              <a:t>	Buy </a:t>
            </a:r>
            <a:r>
              <a:rPr lang="es-ES_tradnl" altLang="es-ES" sz="1600" b="0" kern="0" dirty="0" err="1" smtClean="0">
                <a:solidFill>
                  <a:srgbClr val="002060"/>
                </a:solidFill>
              </a:rPr>
              <a:t>Bitcoins</a:t>
            </a:r>
            <a:r>
              <a:rPr lang="es-ES_tradnl" altLang="es-ES" sz="1600" b="0" kern="0" dirty="0" smtClean="0">
                <a:solidFill>
                  <a:srgbClr val="002060"/>
                </a:solidFill>
              </a:rPr>
              <a:t> </a:t>
            </a:r>
            <a:r>
              <a:rPr lang="es-ES_tradnl" altLang="es-ES" sz="1600" b="0" kern="0" smtClean="0">
                <a:solidFill>
                  <a:srgbClr val="002060"/>
                </a:solidFill>
              </a:rPr>
              <a:t>- Exchanges</a:t>
            </a:r>
            <a:endParaRPr lang="es-ES_tradnl" altLang="es-ES" sz="1600" b="0" kern="0" dirty="0" smtClean="0">
              <a:solidFill>
                <a:srgbClr val="002060"/>
              </a:solidFill>
            </a:endParaRPr>
          </a:p>
        </p:txBody>
      </p:sp>
      <p:sp>
        <p:nvSpPr>
          <p:cNvPr id="68" name="Rectangle 3"/>
          <p:cNvSpPr txBox="1">
            <a:spLocks noChangeArrowheads="1"/>
          </p:cNvSpPr>
          <p:nvPr/>
        </p:nvSpPr>
        <p:spPr bwMode="auto">
          <a:xfrm>
            <a:off x="0" y="4950850"/>
            <a:ext cx="7772400" cy="36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5000"/>
              </a:spcBef>
              <a:spcAft>
                <a:spcPct val="25000"/>
              </a:spcAft>
              <a:buClr>
                <a:srgbClr val="0099CC"/>
              </a:buClr>
              <a:buChar char="•"/>
              <a:defRPr sz="2000">
                <a:solidFill>
                  <a:srgbClr val="003366"/>
                </a:solidFill>
                <a:latin typeface="+mn-lt"/>
                <a:ea typeface="+mn-ea"/>
                <a:cs typeface="+mn-cs"/>
              </a:defRPr>
            </a:lvl1pPr>
            <a:lvl2pPr marL="742950" indent="-285750" algn="l" rtl="0" eaLnBrk="0" fontAlgn="base" hangingPunct="0">
              <a:spcBef>
                <a:spcPct val="25000"/>
              </a:spcBef>
              <a:spcAft>
                <a:spcPct val="25000"/>
              </a:spcAft>
              <a:buClr>
                <a:srgbClr val="0099CC"/>
              </a:buClr>
              <a:buChar char="•"/>
              <a:defRPr sz="2800">
                <a:solidFill>
                  <a:srgbClr val="003366"/>
                </a:solidFill>
                <a:latin typeface="+mn-lt"/>
              </a:defRPr>
            </a:lvl2pPr>
            <a:lvl3pPr marL="1143000" indent="-228600" algn="l" rtl="0" eaLnBrk="0" fontAlgn="base" hangingPunct="0">
              <a:spcBef>
                <a:spcPct val="25000"/>
              </a:spcBef>
              <a:spcAft>
                <a:spcPct val="25000"/>
              </a:spcAft>
              <a:buClr>
                <a:srgbClr val="0099CC"/>
              </a:buClr>
              <a:buChar char="•"/>
              <a:defRPr sz="1600">
                <a:solidFill>
                  <a:srgbClr val="003366"/>
                </a:solidFill>
                <a:latin typeface="+mn-lt"/>
              </a:defRPr>
            </a:lvl3pPr>
            <a:lvl4pPr marL="1600200" indent="-228600" algn="l" rtl="0" eaLnBrk="0" fontAlgn="base" hangingPunct="0">
              <a:spcBef>
                <a:spcPct val="25000"/>
              </a:spcBef>
              <a:spcAft>
                <a:spcPct val="25000"/>
              </a:spcAft>
              <a:buClr>
                <a:srgbClr val="0099CC"/>
              </a:buClr>
              <a:buChar char="•"/>
              <a:defRPr sz="1600">
                <a:solidFill>
                  <a:srgbClr val="003366"/>
                </a:solidFill>
                <a:latin typeface="+mn-lt"/>
              </a:defRPr>
            </a:lvl4pPr>
            <a:lvl5pPr marL="2057400" indent="-228600" algn="l" rtl="0" eaLnBrk="0" fontAlgn="base" hangingPunct="0">
              <a:spcBef>
                <a:spcPct val="25000"/>
              </a:spcBef>
              <a:spcAft>
                <a:spcPct val="25000"/>
              </a:spcAft>
              <a:buClr>
                <a:srgbClr val="0099CC"/>
              </a:buClr>
              <a:buChar char="•"/>
              <a:defRPr sz="1600">
                <a:solidFill>
                  <a:srgbClr val="003366"/>
                </a:solidFill>
                <a:latin typeface="+mn-lt"/>
              </a:defRPr>
            </a:lvl5pPr>
            <a:lvl6pPr marL="2514600" indent="-228600" algn="l" rtl="0" eaLnBrk="0" fontAlgn="base" hangingPunct="0">
              <a:spcBef>
                <a:spcPct val="25000"/>
              </a:spcBef>
              <a:spcAft>
                <a:spcPct val="25000"/>
              </a:spcAft>
              <a:buClr>
                <a:srgbClr val="0099CC"/>
              </a:buClr>
              <a:buChar char="•"/>
              <a:defRPr sz="1600">
                <a:solidFill>
                  <a:srgbClr val="003366"/>
                </a:solidFill>
                <a:latin typeface="+mn-lt"/>
              </a:defRPr>
            </a:lvl6pPr>
            <a:lvl7pPr marL="2971800" indent="-228600" algn="l" rtl="0" eaLnBrk="0" fontAlgn="base" hangingPunct="0">
              <a:spcBef>
                <a:spcPct val="25000"/>
              </a:spcBef>
              <a:spcAft>
                <a:spcPct val="25000"/>
              </a:spcAft>
              <a:buClr>
                <a:srgbClr val="0099CC"/>
              </a:buClr>
              <a:buChar char="•"/>
              <a:defRPr sz="1600">
                <a:solidFill>
                  <a:srgbClr val="003366"/>
                </a:solidFill>
                <a:latin typeface="+mn-lt"/>
              </a:defRPr>
            </a:lvl7pPr>
            <a:lvl8pPr marL="3429000" indent="-228600" algn="l" rtl="0" eaLnBrk="0" fontAlgn="base" hangingPunct="0">
              <a:spcBef>
                <a:spcPct val="25000"/>
              </a:spcBef>
              <a:spcAft>
                <a:spcPct val="25000"/>
              </a:spcAft>
              <a:buClr>
                <a:srgbClr val="0099CC"/>
              </a:buClr>
              <a:buChar char="•"/>
              <a:defRPr sz="1600">
                <a:solidFill>
                  <a:srgbClr val="003366"/>
                </a:solidFill>
                <a:latin typeface="+mn-lt"/>
              </a:defRPr>
            </a:lvl8pPr>
            <a:lvl9pPr marL="3886200" indent="-228600" algn="l" rtl="0" eaLnBrk="0" fontAlgn="base" hangingPunct="0">
              <a:spcBef>
                <a:spcPct val="25000"/>
              </a:spcBef>
              <a:spcAft>
                <a:spcPct val="25000"/>
              </a:spcAft>
              <a:buClr>
                <a:srgbClr val="0099CC"/>
              </a:buClr>
              <a:buChar char="•"/>
              <a:defRPr sz="1600">
                <a:solidFill>
                  <a:srgbClr val="003366"/>
                </a:solidFill>
                <a:latin typeface="+mn-lt"/>
              </a:defRPr>
            </a:lvl9pPr>
          </a:lstStyle>
          <a:p>
            <a:pPr marL="457200" lvl="1" indent="0">
              <a:buNone/>
            </a:pPr>
            <a:r>
              <a:rPr lang="es-ES_tradnl" altLang="es-ES" sz="1600" kern="0" smtClean="0">
                <a:solidFill>
                  <a:schemeClr val="accent1"/>
                </a:solidFill>
              </a:rPr>
              <a:t>3.</a:t>
            </a:r>
            <a:r>
              <a:rPr lang="es-ES_tradnl" altLang="es-ES" sz="1600" kern="0" smtClean="0">
                <a:solidFill>
                  <a:srgbClr val="002060"/>
                </a:solidFill>
              </a:rPr>
              <a:t>	</a:t>
            </a:r>
            <a:r>
              <a:rPr lang="es-ES_tradnl" altLang="es-ES" sz="1600" b="0" kern="0" smtClean="0">
                <a:solidFill>
                  <a:srgbClr val="002060"/>
                </a:solidFill>
              </a:rPr>
              <a:t>Spend </a:t>
            </a:r>
            <a:r>
              <a:rPr lang="es-ES_tradnl" altLang="es-ES" sz="1600" b="0" kern="0" dirty="0" err="1" smtClean="0">
                <a:solidFill>
                  <a:srgbClr val="002060"/>
                </a:solidFill>
              </a:rPr>
              <a:t>Bitcoins</a:t>
            </a:r>
            <a:endParaRPr lang="es-ES_tradnl" altLang="es-ES" sz="1600" b="0" kern="0" dirty="0" smtClean="0">
              <a:solidFill>
                <a:srgbClr val="002060"/>
              </a:solidFill>
            </a:endParaRPr>
          </a:p>
        </p:txBody>
      </p:sp>
    </p:spTree>
    <p:extLst>
      <p:ext uri="{BB962C8B-B14F-4D97-AF65-F5344CB8AC3E}">
        <p14:creationId xmlns:p14="http://schemas.microsoft.com/office/powerpoint/2010/main" val="6942283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anim calcmode="lin" valueType="num">
                                      <p:cBhvr>
                                        <p:cTn id="28" dur="1000" fill="hold"/>
                                        <p:tgtEl>
                                          <p:spTgt spid="55"/>
                                        </p:tgtEl>
                                        <p:attrNameLst>
                                          <p:attrName>ppt_x</p:attrName>
                                        </p:attrNameLst>
                                      </p:cBhvr>
                                      <p:tavLst>
                                        <p:tav tm="0">
                                          <p:val>
                                            <p:strVal val="#ppt_x"/>
                                          </p:val>
                                        </p:tav>
                                        <p:tav tm="100000">
                                          <p:val>
                                            <p:strVal val="#ppt_x"/>
                                          </p:val>
                                        </p:tav>
                                      </p:tavLst>
                                    </p:anim>
                                    <p:anim calcmode="lin" valueType="num">
                                      <p:cBhvr>
                                        <p:cTn id="29" dur="1000" fill="hold"/>
                                        <p:tgtEl>
                                          <p:spTgt spid="5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1000"/>
                                        <p:tgtEl>
                                          <p:spTgt spid="56"/>
                                        </p:tgtEl>
                                      </p:cBhvr>
                                    </p:animEffect>
                                    <p:anim calcmode="lin" valueType="num">
                                      <p:cBhvr>
                                        <p:cTn id="33" dur="1000" fill="hold"/>
                                        <p:tgtEl>
                                          <p:spTgt spid="56"/>
                                        </p:tgtEl>
                                        <p:attrNameLst>
                                          <p:attrName>ppt_x</p:attrName>
                                        </p:attrNameLst>
                                      </p:cBhvr>
                                      <p:tavLst>
                                        <p:tav tm="0">
                                          <p:val>
                                            <p:strVal val="#ppt_x"/>
                                          </p:val>
                                        </p:tav>
                                        <p:tav tm="100000">
                                          <p:val>
                                            <p:strVal val="#ppt_x"/>
                                          </p:val>
                                        </p:tav>
                                      </p:tavLst>
                                    </p:anim>
                                    <p:anim calcmode="lin" valueType="num">
                                      <p:cBhvr>
                                        <p:cTn id="34" dur="1000" fill="hold"/>
                                        <p:tgtEl>
                                          <p:spTgt spid="5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anim calcmode="lin" valueType="num">
                                      <p:cBhvr>
                                        <p:cTn id="38" dur="1000" fill="hold"/>
                                        <p:tgtEl>
                                          <p:spTgt spid="57"/>
                                        </p:tgtEl>
                                        <p:attrNameLst>
                                          <p:attrName>ppt_x</p:attrName>
                                        </p:attrNameLst>
                                      </p:cBhvr>
                                      <p:tavLst>
                                        <p:tav tm="0">
                                          <p:val>
                                            <p:strVal val="#ppt_x"/>
                                          </p:val>
                                        </p:tav>
                                        <p:tav tm="100000">
                                          <p:val>
                                            <p:strVal val="#ppt_x"/>
                                          </p:val>
                                        </p:tav>
                                      </p:tavLst>
                                    </p:anim>
                                    <p:anim calcmode="lin" valueType="num">
                                      <p:cBhvr>
                                        <p:cTn id="3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par>
                                <p:cTn id="48" presetID="10" presetClass="entr" presetSubtype="0"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500"/>
                                        <p:tgtEl>
                                          <p:spTgt spid="6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childTnLst>
                          </p:cTn>
                        </p:par>
                      </p:childTnLst>
                    </p:cTn>
                  </p:par>
                  <p:par>
                    <p:cTn id="60" fill="hold">
                      <p:stCondLst>
                        <p:cond delay="indefinite"/>
                      </p:stCondLst>
                      <p:childTnLst>
                        <p:par>
                          <p:cTn id="61" fill="hold">
                            <p:stCondLst>
                              <p:cond delay="0"/>
                            </p:stCondLst>
                            <p:childTnLst>
                              <p:par>
                                <p:cTn id="62" presetID="35" presetClass="entr" presetSubtype="0" fill="hold" nodeType="click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2000"/>
                                        <p:tgtEl>
                                          <p:spTgt spid="63"/>
                                        </p:tgtEl>
                                      </p:cBhvr>
                                    </p:animEffect>
                                    <p:anim calcmode="lin" valueType="num">
                                      <p:cBhvr>
                                        <p:cTn id="65" dur="2000" fill="hold"/>
                                        <p:tgtEl>
                                          <p:spTgt spid="63"/>
                                        </p:tgtEl>
                                        <p:attrNameLst>
                                          <p:attrName>style.rotation</p:attrName>
                                        </p:attrNameLst>
                                      </p:cBhvr>
                                      <p:tavLst>
                                        <p:tav tm="0">
                                          <p:val>
                                            <p:fltVal val="720"/>
                                          </p:val>
                                        </p:tav>
                                        <p:tav tm="100000">
                                          <p:val>
                                            <p:fltVal val="0"/>
                                          </p:val>
                                        </p:tav>
                                      </p:tavLst>
                                    </p:anim>
                                    <p:anim calcmode="lin" valueType="num">
                                      <p:cBhvr>
                                        <p:cTn id="66" dur="2000" fill="hold"/>
                                        <p:tgtEl>
                                          <p:spTgt spid="63"/>
                                        </p:tgtEl>
                                        <p:attrNameLst>
                                          <p:attrName>ppt_h</p:attrName>
                                        </p:attrNameLst>
                                      </p:cBhvr>
                                      <p:tavLst>
                                        <p:tav tm="0">
                                          <p:val>
                                            <p:fltVal val="0"/>
                                          </p:val>
                                        </p:tav>
                                        <p:tav tm="100000">
                                          <p:val>
                                            <p:strVal val="#ppt_h"/>
                                          </p:val>
                                        </p:tav>
                                      </p:tavLst>
                                    </p:anim>
                                    <p:anim calcmode="lin" valueType="num">
                                      <p:cBhvr>
                                        <p:cTn id="67" dur="2000" fill="hold"/>
                                        <p:tgtEl>
                                          <p:spTgt spid="63"/>
                                        </p:tgtEl>
                                        <p:attrNameLst>
                                          <p:attrName>ppt_w</p:attrName>
                                        </p:attrNameLst>
                                      </p:cBhvr>
                                      <p:tavLst>
                                        <p:tav tm="0">
                                          <p:val>
                                            <p:fltVal val="0"/>
                                          </p:val>
                                        </p:tav>
                                        <p:tav tm="100000">
                                          <p:val>
                                            <p:strVal val="#ppt_w"/>
                                          </p:val>
                                        </p:tav>
                                      </p:tavLst>
                                    </p:anim>
                                  </p:childTnLst>
                                </p:cTn>
                              </p:par>
                              <p:par>
                                <p:cTn id="68" presetID="35" presetClass="entr" presetSubtype="0" fill="hold" nodeType="with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2000"/>
                                        <p:tgtEl>
                                          <p:spTgt spid="64"/>
                                        </p:tgtEl>
                                      </p:cBhvr>
                                    </p:animEffect>
                                    <p:anim calcmode="lin" valueType="num">
                                      <p:cBhvr>
                                        <p:cTn id="71" dur="2000" fill="hold"/>
                                        <p:tgtEl>
                                          <p:spTgt spid="64"/>
                                        </p:tgtEl>
                                        <p:attrNameLst>
                                          <p:attrName>style.rotation</p:attrName>
                                        </p:attrNameLst>
                                      </p:cBhvr>
                                      <p:tavLst>
                                        <p:tav tm="0">
                                          <p:val>
                                            <p:fltVal val="720"/>
                                          </p:val>
                                        </p:tav>
                                        <p:tav tm="100000">
                                          <p:val>
                                            <p:fltVal val="0"/>
                                          </p:val>
                                        </p:tav>
                                      </p:tavLst>
                                    </p:anim>
                                    <p:anim calcmode="lin" valueType="num">
                                      <p:cBhvr>
                                        <p:cTn id="72" dur="2000" fill="hold"/>
                                        <p:tgtEl>
                                          <p:spTgt spid="64"/>
                                        </p:tgtEl>
                                        <p:attrNameLst>
                                          <p:attrName>ppt_h</p:attrName>
                                        </p:attrNameLst>
                                      </p:cBhvr>
                                      <p:tavLst>
                                        <p:tav tm="0">
                                          <p:val>
                                            <p:fltVal val="0"/>
                                          </p:val>
                                        </p:tav>
                                        <p:tav tm="100000">
                                          <p:val>
                                            <p:strVal val="#ppt_h"/>
                                          </p:val>
                                        </p:tav>
                                      </p:tavLst>
                                    </p:anim>
                                    <p:anim calcmode="lin" valueType="num">
                                      <p:cBhvr>
                                        <p:cTn id="73" dur="2000" fill="hold"/>
                                        <p:tgtEl>
                                          <p:spTgt spid="64"/>
                                        </p:tgtEl>
                                        <p:attrNameLst>
                                          <p:attrName>ppt_w</p:attrName>
                                        </p:attrNameLst>
                                      </p:cBhvr>
                                      <p:tavLst>
                                        <p:tav tm="0">
                                          <p:val>
                                            <p:fltVal val="0"/>
                                          </p:val>
                                        </p:tav>
                                        <p:tav tm="100000">
                                          <p:val>
                                            <p:strVal val="#ppt_w"/>
                                          </p:val>
                                        </p:tav>
                                      </p:tavLst>
                                    </p:anim>
                                  </p:childTnLst>
                                </p:cTn>
                              </p:par>
                              <p:par>
                                <p:cTn id="74" presetID="35" presetClass="entr" presetSubtype="0" fill="hold" nodeType="with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fade">
                                      <p:cBhvr>
                                        <p:cTn id="76" dur="2000"/>
                                        <p:tgtEl>
                                          <p:spTgt spid="65"/>
                                        </p:tgtEl>
                                      </p:cBhvr>
                                    </p:animEffect>
                                    <p:anim calcmode="lin" valueType="num">
                                      <p:cBhvr>
                                        <p:cTn id="77" dur="2000" fill="hold"/>
                                        <p:tgtEl>
                                          <p:spTgt spid="65"/>
                                        </p:tgtEl>
                                        <p:attrNameLst>
                                          <p:attrName>style.rotation</p:attrName>
                                        </p:attrNameLst>
                                      </p:cBhvr>
                                      <p:tavLst>
                                        <p:tav tm="0">
                                          <p:val>
                                            <p:fltVal val="720"/>
                                          </p:val>
                                        </p:tav>
                                        <p:tav tm="100000">
                                          <p:val>
                                            <p:fltVal val="0"/>
                                          </p:val>
                                        </p:tav>
                                      </p:tavLst>
                                    </p:anim>
                                    <p:anim calcmode="lin" valueType="num">
                                      <p:cBhvr>
                                        <p:cTn id="78" dur="2000" fill="hold"/>
                                        <p:tgtEl>
                                          <p:spTgt spid="65"/>
                                        </p:tgtEl>
                                        <p:attrNameLst>
                                          <p:attrName>ppt_h</p:attrName>
                                        </p:attrNameLst>
                                      </p:cBhvr>
                                      <p:tavLst>
                                        <p:tav tm="0">
                                          <p:val>
                                            <p:fltVal val="0"/>
                                          </p:val>
                                        </p:tav>
                                        <p:tav tm="100000">
                                          <p:val>
                                            <p:strVal val="#ppt_h"/>
                                          </p:val>
                                        </p:tav>
                                      </p:tavLst>
                                    </p:anim>
                                    <p:anim calcmode="lin" valueType="num">
                                      <p:cBhvr>
                                        <p:cTn id="79" dur="2000" fill="hold"/>
                                        <p:tgtEl>
                                          <p:spTgt spid="65"/>
                                        </p:tgtEl>
                                        <p:attrNameLst>
                                          <p:attrName>ppt_w</p:attrName>
                                        </p:attrNameLst>
                                      </p:cBhvr>
                                      <p:tavLst>
                                        <p:tav tm="0">
                                          <p:val>
                                            <p:fltVal val="0"/>
                                          </p:val>
                                        </p:tav>
                                        <p:tav tm="100000">
                                          <p:val>
                                            <p:strVal val="#ppt_w"/>
                                          </p:val>
                                        </p:tav>
                                      </p:tavLst>
                                    </p:anim>
                                  </p:childTnLst>
                                </p:cTn>
                              </p:par>
                              <p:par>
                                <p:cTn id="80" presetID="35" presetClass="entr" presetSubtype="0"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2000"/>
                                        <p:tgtEl>
                                          <p:spTgt spid="66"/>
                                        </p:tgtEl>
                                      </p:cBhvr>
                                    </p:animEffect>
                                    <p:anim calcmode="lin" valueType="num">
                                      <p:cBhvr>
                                        <p:cTn id="83" dur="2000" fill="hold"/>
                                        <p:tgtEl>
                                          <p:spTgt spid="66"/>
                                        </p:tgtEl>
                                        <p:attrNameLst>
                                          <p:attrName>style.rotation</p:attrName>
                                        </p:attrNameLst>
                                      </p:cBhvr>
                                      <p:tavLst>
                                        <p:tav tm="0">
                                          <p:val>
                                            <p:fltVal val="720"/>
                                          </p:val>
                                        </p:tav>
                                        <p:tav tm="100000">
                                          <p:val>
                                            <p:fltVal val="0"/>
                                          </p:val>
                                        </p:tav>
                                      </p:tavLst>
                                    </p:anim>
                                    <p:anim calcmode="lin" valueType="num">
                                      <p:cBhvr>
                                        <p:cTn id="84" dur="2000" fill="hold"/>
                                        <p:tgtEl>
                                          <p:spTgt spid="66"/>
                                        </p:tgtEl>
                                        <p:attrNameLst>
                                          <p:attrName>ppt_h</p:attrName>
                                        </p:attrNameLst>
                                      </p:cBhvr>
                                      <p:tavLst>
                                        <p:tav tm="0">
                                          <p:val>
                                            <p:fltVal val="0"/>
                                          </p:val>
                                        </p:tav>
                                        <p:tav tm="100000">
                                          <p:val>
                                            <p:strVal val="#ppt_h"/>
                                          </p:val>
                                        </p:tav>
                                      </p:tavLst>
                                    </p:anim>
                                    <p:anim calcmode="lin" valueType="num">
                                      <p:cBhvr>
                                        <p:cTn id="85" dur="2000" fill="hold"/>
                                        <p:tgtEl>
                                          <p:spTgt spid="66"/>
                                        </p:tgtEl>
                                        <p:attrNameLst>
                                          <p:attrName>ppt_w</p:attrName>
                                        </p:attrNameLst>
                                      </p:cBhvr>
                                      <p:tavLst>
                                        <p:tav tm="0">
                                          <p:val>
                                            <p:fltVal val="0"/>
                                          </p:val>
                                        </p:tav>
                                        <p:tav tm="100000">
                                          <p:val>
                                            <p:strVal val="#ppt_w"/>
                                          </p:val>
                                        </p:tav>
                                      </p:tavLst>
                                    </p:anim>
                                  </p:childTnLst>
                                </p:cTn>
                              </p:par>
                              <p:par>
                                <p:cTn id="86" presetID="35"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2000"/>
                                        <p:tgtEl>
                                          <p:spTgt spid="68"/>
                                        </p:tgtEl>
                                      </p:cBhvr>
                                    </p:animEffect>
                                    <p:anim calcmode="lin" valueType="num">
                                      <p:cBhvr>
                                        <p:cTn id="89" dur="2000" fill="hold"/>
                                        <p:tgtEl>
                                          <p:spTgt spid="68"/>
                                        </p:tgtEl>
                                        <p:attrNameLst>
                                          <p:attrName>style.rotation</p:attrName>
                                        </p:attrNameLst>
                                      </p:cBhvr>
                                      <p:tavLst>
                                        <p:tav tm="0">
                                          <p:val>
                                            <p:fltVal val="720"/>
                                          </p:val>
                                        </p:tav>
                                        <p:tav tm="100000">
                                          <p:val>
                                            <p:fltVal val="0"/>
                                          </p:val>
                                        </p:tav>
                                      </p:tavLst>
                                    </p:anim>
                                    <p:anim calcmode="lin" valueType="num">
                                      <p:cBhvr>
                                        <p:cTn id="90" dur="2000" fill="hold"/>
                                        <p:tgtEl>
                                          <p:spTgt spid="68"/>
                                        </p:tgtEl>
                                        <p:attrNameLst>
                                          <p:attrName>ppt_h</p:attrName>
                                        </p:attrNameLst>
                                      </p:cBhvr>
                                      <p:tavLst>
                                        <p:tav tm="0">
                                          <p:val>
                                            <p:fltVal val="0"/>
                                          </p:val>
                                        </p:tav>
                                        <p:tav tm="100000">
                                          <p:val>
                                            <p:strVal val="#ppt_h"/>
                                          </p:val>
                                        </p:tav>
                                      </p:tavLst>
                                    </p:anim>
                                    <p:anim calcmode="lin" valueType="num">
                                      <p:cBhvr>
                                        <p:cTn id="91" dur="2000" fill="hold"/>
                                        <p:tgtEl>
                                          <p:spTgt spid="6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7" grpId="0"/>
      <p:bldP spid="61" grpId="0"/>
      <p:bldP spid="62" grpId="0"/>
      <p:bldP spid="67" grpId="0"/>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 Una práctica más complicada</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Cómo se usa el bitcoin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22</a:t>
            </a:fld>
            <a:endParaRPr lang="en-US"/>
          </a:p>
        </p:txBody>
      </p:sp>
      <p:pic>
        <p:nvPicPr>
          <p:cNvPr id="5" name="Imagen 4"/>
          <p:cNvPicPr>
            <a:picLocks noChangeAspect="1"/>
          </p:cNvPicPr>
          <p:nvPr/>
        </p:nvPicPr>
        <p:blipFill>
          <a:blip r:embed="rId3"/>
          <a:stretch>
            <a:fillRect/>
          </a:stretch>
        </p:blipFill>
        <p:spPr>
          <a:xfrm>
            <a:off x="1005396" y="1265243"/>
            <a:ext cx="9561195" cy="5352758"/>
          </a:xfrm>
          <a:prstGeom prst="rect">
            <a:avLst/>
          </a:prstGeom>
        </p:spPr>
      </p:pic>
    </p:spTree>
    <p:extLst>
      <p:ext uri="{BB962C8B-B14F-4D97-AF65-F5344CB8AC3E}">
        <p14:creationId xmlns:p14="http://schemas.microsoft.com/office/powerpoint/2010/main" val="4856872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Versión 0,0</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Debilidades del bitcoin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23</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20" y="1318005"/>
            <a:ext cx="4565083" cy="259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9851" y="4243441"/>
            <a:ext cx="3712223" cy="213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1 Grupo"/>
          <p:cNvGrpSpPr/>
          <p:nvPr/>
        </p:nvGrpSpPr>
        <p:grpSpPr>
          <a:xfrm>
            <a:off x="6996309" y="1509952"/>
            <a:ext cx="3643416" cy="1872260"/>
            <a:chOff x="539440" y="4365130"/>
            <a:chExt cx="3643416" cy="1872260"/>
          </a:xfrm>
        </p:grpSpPr>
        <p:pic>
          <p:nvPicPr>
            <p:cNvPr id="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2207"/>
            <a:stretch/>
          </p:blipFill>
          <p:spPr bwMode="auto">
            <a:xfrm>
              <a:off x="539440" y="4365130"/>
              <a:ext cx="3643416" cy="1584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625" y="5745275"/>
              <a:ext cx="3255528" cy="49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8 Rectángulo"/>
          <p:cNvSpPr/>
          <p:nvPr/>
        </p:nvSpPr>
        <p:spPr>
          <a:xfrm rot="20521363">
            <a:off x="1830819" y="2102879"/>
            <a:ext cx="2578783"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4000" dirty="0">
                <a:ln w="50800"/>
                <a:solidFill>
                  <a:schemeClr val="tx1">
                    <a:lumMod val="85000"/>
                    <a:lumOff val="15000"/>
                  </a:schemeClr>
                </a:solidFill>
              </a:rPr>
              <a:t>Regulación</a:t>
            </a:r>
            <a:endParaRPr lang="es-ES" sz="4000" b="1" cap="none" spc="0" dirty="0">
              <a:ln w="50800"/>
              <a:solidFill>
                <a:schemeClr val="tx1">
                  <a:lumMod val="85000"/>
                  <a:lumOff val="15000"/>
                </a:schemeClr>
              </a:solidFill>
              <a:effectLst/>
            </a:endParaRPr>
          </a:p>
        </p:txBody>
      </p:sp>
      <p:sp>
        <p:nvSpPr>
          <p:cNvPr id="12" name="26 Rectángulo"/>
          <p:cNvSpPr/>
          <p:nvPr/>
        </p:nvSpPr>
        <p:spPr>
          <a:xfrm rot="20521363">
            <a:off x="7445735" y="4770458"/>
            <a:ext cx="3060453"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4000" dirty="0">
                <a:ln w="50800"/>
                <a:solidFill>
                  <a:schemeClr val="tx1">
                    <a:lumMod val="85000"/>
                    <a:lumOff val="15000"/>
                  </a:schemeClr>
                </a:solidFill>
              </a:rPr>
              <a:t>Escalabilidad</a:t>
            </a:r>
          </a:p>
        </p:txBody>
      </p:sp>
      <p:sp>
        <p:nvSpPr>
          <p:cNvPr id="13" name="27 Rectángulo"/>
          <p:cNvSpPr/>
          <p:nvPr/>
        </p:nvSpPr>
        <p:spPr>
          <a:xfrm rot="884205">
            <a:off x="7727894" y="1854087"/>
            <a:ext cx="2387192"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4000" dirty="0">
                <a:ln w="50800"/>
                <a:solidFill>
                  <a:schemeClr val="tx1">
                    <a:lumMod val="85000"/>
                    <a:lumOff val="15000"/>
                  </a:schemeClr>
                </a:solidFill>
              </a:rPr>
              <a:t>Seguridad</a:t>
            </a:r>
          </a:p>
        </p:txBody>
      </p:sp>
      <p:grpSp>
        <p:nvGrpSpPr>
          <p:cNvPr id="14" name="21 Grupo"/>
          <p:cNvGrpSpPr/>
          <p:nvPr/>
        </p:nvGrpSpPr>
        <p:grpSpPr>
          <a:xfrm>
            <a:off x="1325968" y="4314561"/>
            <a:ext cx="3765472" cy="2006600"/>
            <a:chOff x="4954014" y="4098770"/>
            <a:chExt cx="3765472" cy="2006600"/>
          </a:xfrm>
        </p:grpSpPr>
        <p:pic>
          <p:nvPicPr>
            <p:cNvPr id="15" name="Picture 7" descr="https://bitcoinsports-cdnserver1.netdna-ssl.com/wp-content/uploads/2014/11/dark-net-rai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4014" y="4098770"/>
              <a:ext cx="3765472" cy="2006600"/>
            </a:xfrm>
            <a:prstGeom prst="rect">
              <a:avLst/>
            </a:prstGeom>
            <a:noFill/>
            <a:extLst>
              <a:ext uri="{909E8E84-426E-40DD-AFC4-6F175D3DCCD1}">
                <a14:hiddenFill xmlns:a14="http://schemas.microsoft.com/office/drawing/2010/main">
                  <a:solidFill>
                    <a:srgbClr val="FFFFFF"/>
                  </a:solidFill>
                </a14:hiddenFill>
              </a:ext>
            </a:extLst>
          </p:spPr>
        </p:pic>
        <p:pic>
          <p:nvPicPr>
            <p:cNvPr id="16" name="16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6119" y="4293117"/>
              <a:ext cx="905025" cy="908650"/>
            </a:xfrm>
            <a:prstGeom prst="rect">
              <a:avLst/>
            </a:prstGeom>
          </p:spPr>
        </p:pic>
      </p:grpSp>
      <p:sp>
        <p:nvSpPr>
          <p:cNvPr id="17" name="31 Rectángulo"/>
          <p:cNvSpPr/>
          <p:nvPr/>
        </p:nvSpPr>
        <p:spPr>
          <a:xfrm rot="884205">
            <a:off x="2335667" y="4872903"/>
            <a:ext cx="2289409"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4000" dirty="0" smtClean="0">
                <a:ln w="50800"/>
                <a:solidFill>
                  <a:schemeClr val="tx1">
                    <a:lumMod val="85000"/>
                    <a:lumOff val="15000"/>
                  </a:schemeClr>
                </a:solidFill>
              </a:rPr>
              <a:t>Legalidad</a:t>
            </a:r>
            <a:endParaRPr lang="es-ES" sz="4000" dirty="0">
              <a:ln w="50800"/>
              <a:solidFill>
                <a:schemeClr val="tx1">
                  <a:lumMod val="85000"/>
                  <a:lumOff val="15000"/>
                </a:schemeClr>
              </a:solidFill>
            </a:endParaRPr>
          </a:p>
        </p:txBody>
      </p:sp>
    </p:spTree>
    <p:extLst>
      <p:ext uri="{BB962C8B-B14F-4D97-AF65-F5344CB8AC3E}">
        <p14:creationId xmlns:p14="http://schemas.microsoft.com/office/powerpoint/2010/main" val="9594537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Generación, custodia, intercambio</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Ecosistema bitcoin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24</a:t>
            </a:fld>
            <a:endParaRPr lang="en-US"/>
          </a:p>
        </p:txBody>
      </p:sp>
      <p:grpSp>
        <p:nvGrpSpPr>
          <p:cNvPr id="6" name="2 Grupo"/>
          <p:cNvGrpSpPr/>
          <p:nvPr/>
        </p:nvGrpSpPr>
        <p:grpSpPr>
          <a:xfrm>
            <a:off x="1646813" y="1208856"/>
            <a:ext cx="8520664" cy="5420720"/>
            <a:chOff x="107380" y="1052670"/>
            <a:chExt cx="8520664" cy="542072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80" y="1052670"/>
              <a:ext cx="3370705" cy="278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40" y="1297873"/>
              <a:ext cx="4488104" cy="2347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10" y="4077090"/>
              <a:ext cx="3654977" cy="2168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0" y="3809261"/>
              <a:ext cx="3456480" cy="2521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9917" y="6187640"/>
              <a:ext cx="2616403"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4155" y="3717040"/>
              <a:ext cx="1692015" cy="407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9800" y="5949350"/>
              <a:ext cx="720101" cy="407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138842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Comercios, pagos, comunicación y promoción</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Ecosistema bitcoin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25</a:t>
            </a:fld>
            <a:endParaRPr lang="en-US"/>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888" y="1390718"/>
            <a:ext cx="3902791" cy="274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490" y="1232710"/>
            <a:ext cx="3627999" cy="295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6128" y="4631420"/>
            <a:ext cx="3939732" cy="1843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816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Desarrollo e INVERSIÓN</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Ecosistema bitcoin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26</a:t>
            </a:fld>
            <a:endParaRPr lang="en-US"/>
          </a:p>
        </p:txBody>
      </p:sp>
      <p:grpSp>
        <p:nvGrpSpPr>
          <p:cNvPr id="6" name="Grupo 5"/>
          <p:cNvGrpSpPr/>
          <p:nvPr/>
        </p:nvGrpSpPr>
        <p:grpSpPr>
          <a:xfrm>
            <a:off x="897021" y="1337602"/>
            <a:ext cx="10328299" cy="5427314"/>
            <a:chOff x="897021" y="1337602"/>
            <a:chExt cx="10328299" cy="5427314"/>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021" y="1337602"/>
              <a:ext cx="4581779" cy="221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110" y="1337602"/>
              <a:ext cx="4090567" cy="233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466" y="4066701"/>
              <a:ext cx="4843854" cy="2698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767" y="4066701"/>
              <a:ext cx="3948113"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p:cNvPicPr>
              <a:picLocks noChangeAspect="1"/>
            </p:cNvPicPr>
            <p:nvPr/>
          </p:nvPicPr>
          <p:blipFill>
            <a:blip r:embed="rId7"/>
            <a:stretch>
              <a:fillRect/>
            </a:stretch>
          </p:blipFill>
          <p:spPr>
            <a:xfrm>
              <a:off x="8952778" y="3925566"/>
              <a:ext cx="1930624" cy="669583"/>
            </a:xfrm>
            <a:prstGeom prst="rect">
              <a:avLst/>
            </a:prstGeom>
          </p:spPr>
        </p:pic>
        <p:pic>
          <p:nvPicPr>
            <p:cNvPr id="13" name="Imagen 12"/>
            <p:cNvPicPr>
              <a:picLocks noChangeAspect="1"/>
            </p:cNvPicPr>
            <p:nvPr/>
          </p:nvPicPr>
          <p:blipFill>
            <a:blip r:embed="rId7"/>
            <a:stretch>
              <a:fillRect/>
            </a:stretch>
          </p:blipFill>
          <p:spPr>
            <a:xfrm>
              <a:off x="8802303" y="3837032"/>
              <a:ext cx="455511" cy="517182"/>
            </a:xfrm>
            <a:prstGeom prst="rect">
              <a:avLst/>
            </a:prstGeom>
          </p:spPr>
        </p:pic>
        <p:pic>
          <p:nvPicPr>
            <p:cNvPr id="17" name="Imagen 16"/>
            <p:cNvPicPr>
              <a:picLocks noChangeAspect="1"/>
            </p:cNvPicPr>
            <p:nvPr/>
          </p:nvPicPr>
          <p:blipFill>
            <a:blip r:embed="rId7"/>
            <a:stretch>
              <a:fillRect/>
            </a:stretch>
          </p:blipFill>
          <p:spPr>
            <a:xfrm>
              <a:off x="7488821" y="3297574"/>
              <a:ext cx="1203764" cy="517182"/>
            </a:xfrm>
            <a:prstGeom prst="rect">
              <a:avLst/>
            </a:prstGeom>
          </p:spPr>
        </p:pic>
      </p:grpSp>
    </p:spTree>
    <p:extLst>
      <p:ext uri="{BB962C8B-B14F-4D97-AF65-F5344CB8AC3E}">
        <p14:creationId xmlns:p14="http://schemas.microsoft.com/office/powerpoint/2010/main" val="2573309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Entrada del sector financiero</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Por qué debemos atender </a:t>
            </a:r>
            <a:r>
              <a:rPr lang="en-US" smtClean="0">
                <a:solidFill>
                  <a:srgbClr val="FF0000"/>
                </a:solidFill>
              </a:rPr>
              <a:t>B-</a:t>
            </a:r>
            <a:r>
              <a:rPr lang="en-US" smtClean="0">
                <a:solidFill>
                  <a:srgbClr val="0099CC"/>
                </a:solidFill>
              </a:rPr>
              <a:t>itcoin ( tecnología ... )</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27</a:t>
            </a:fld>
            <a:endParaRPr lang="en-US"/>
          </a:p>
        </p:txBody>
      </p:sp>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26" y="1384450"/>
            <a:ext cx="3607183" cy="237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6947" y="1586417"/>
            <a:ext cx="2604697" cy="172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4071" y="3841803"/>
            <a:ext cx="1938794" cy="221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1689" y="1466479"/>
            <a:ext cx="1685541" cy="221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816" y="4120830"/>
            <a:ext cx="4028019" cy="215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6294" y="4415320"/>
            <a:ext cx="2376330" cy="135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770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Fuerte inverisón</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Por qué debemos atender </a:t>
            </a:r>
            <a:r>
              <a:rPr lang="en-US" smtClean="0">
                <a:solidFill>
                  <a:srgbClr val="FF0000"/>
                </a:solidFill>
              </a:rPr>
              <a:t>B-</a:t>
            </a:r>
            <a:r>
              <a:rPr lang="en-US" smtClean="0">
                <a:solidFill>
                  <a:srgbClr val="0099CC"/>
                </a:solidFill>
              </a:rPr>
              <a:t>itcoin ( tecnología ... )</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28</a:t>
            </a:fld>
            <a:endParaRPr lang="en-US"/>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694" y="1337602"/>
            <a:ext cx="3399905" cy="229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349" y="3497902"/>
            <a:ext cx="7162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729" y="1337602"/>
            <a:ext cx="3504609" cy="194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21"/>
          <p:cNvSpPr/>
          <p:nvPr/>
        </p:nvSpPr>
        <p:spPr>
          <a:xfrm>
            <a:off x="1119962" y="4184726"/>
            <a:ext cx="1881899" cy="1881899"/>
          </a:xfrm>
          <a:prstGeom prst="ellipse">
            <a:avLst/>
          </a:prstGeom>
          <a:solidFill>
            <a:srgbClr val="F2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smtClean="0">
                <a:solidFill>
                  <a:schemeClr val="bg1"/>
                </a:solidFill>
                <a:latin typeface="Arial" panose="020B0604020202020204" pitchFamily="34" charset="0"/>
                <a:cs typeface="Arial" panose="020B0604020202020204" pitchFamily="34" charset="0"/>
              </a:rPr>
              <a:t>$1bio</a:t>
            </a:r>
          </a:p>
          <a:p>
            <a:pPr algn="ctr"/>
            <a:r>
              <a:rPr lang="en-AU" sz="3200" smtClean="0">
                <a:solidFill>
                  <a:schemeClr val="bg1"/>
                </a:solidFill>
                <a:latin typeface="Arial" panose="020B0604020202020204" pitchFamily="34" charset="0"/>
                <a:cs typeface="Arial" panose="020B0604020202020204" pitchFamily="34" charset="0"/>
              </a:rPr>
              <a:t>2015</a:t>
            </a:r>
            <a:endParaRPr lang="id-ID"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68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Posibilidades ilimitadas</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Por qué debemos atender </a:t>
            </a:r>
            <a:r>
              <a:rPr lang="en-US">
                <a:solidFill>
                  <a:srgbClr val="FF0000"/>
                </a:solidFill>
              </a:rPr>
              <a:t>b</a:t>
            </a:r>
            <a:r>
              <a:rPr lang="en-US" smtClean="0">
                <a:solidFill>
                  <a:srgbClr val="FF0000"/>
                </a:solidFill>
              </a:rPr>
              <a:t>-</a:t>
            </a:r>
            <a:r>
              <a:rPr lang="en-US" smtClean="0">
                <a:solidFill>
                  <a:srgbClr val="0099CC"/>
                </a:solidFill>
              </a:rPr>
              <a:t>itcoin ( SMART CURRENCY )</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29</a:t>
            </a:fld>
            <a:endParaRPr lang="en-US"/>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708" y="1360650"/>
            <a:ext cx="3409743" cy="410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682" y="1828995"/>
            <a:ext cx="50196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3120" y="2195691"/>
            <a:ext cx="23622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8945" y="3410510"/>
            <a:ext cx="2695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507" y="2980462"/>
            <a:ext cx="32004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2006" y="2599124"/>
            <a:ext cx="301942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7919" y="4017115"/>
            <a:ext cx="26860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2006" y="4298425"/>
            <a:ext cx="30289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2606" y="3456884"/>
            <a:ext cx="202882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6881" y="4668629"/>
            <a:ext cx="41243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66344" y="5201170"/>
            <a:ext cx="303847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2745" y="5731156"/>
            <a:ext cx="21717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26428" y="5326073"/>
            <a:ext cx="27146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63969" y="4769525"/>
            <a:ext cx="235267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25644" y="5906941"/>
            <a:ext cx="18383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16644" y="1271145"/>
            <a:ext cx="23050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24998" y="5992576"/>
            <a:ext cx="27336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6832" y="3842630"/>
            <a:ext cx="1341441" cy="35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04819" y="2521440"/>
            <a:ext cx="1120179" cy="535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1330" y="2137285"/>
            <a:ext cx="682157" cy="61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63984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PPSlideStart201601302004407166">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Cryptocurrency</a:t>
            </a:r>
            <a:endParaRPr lang="id-ID"/>
          </a:p>
        </p:txBody>
      </p:sp>
      <p:sp>
        <p:nvSpPr>
          <p:cNvPr id="2" name="Text Placeholder 1"/>
          <p:cNvSpPr>
            <a:spLocks noGrp="1"/>
          </p:cNvSpPr>
          <p:nvPr>
            <p:ph type="body" sz="quarter" idx="13"/>
          </p:nvPr>
        </p:nvSpPr>
        <p:spPr/>
        <p:txBody>
          <a:bodyPr/>
          <a:lstStyle/>
          <a:p>
            <a:r>
              <a:rPr lang="en-US" smtClean="0">
                <a:solidFill>
                  <a:srgbClr val="0099CC"/>
                </a:solidFill>
              </a:rPr>
              <a:t>¿ </a:t>
            </a:r>
            <a:r>
              <a:rPr lang="en-US" err="1" smtClean="0">
                <a:solidFill>
                  <a:srgbClr val="0099CC"/>
                </a:solidFill>
              </a:rPr>
              <a:t>Qué</a:t>
            </a:r>
            <a:r>
              <a:rPr lang="en-US" smtClean="0">
                <a:solidFill>
                  <a:srgbClr val="0099CC"/>
                </a:solidFill>
              </a:rPr>
              <a:t> </a:t>
            </a:r>
            <a:r>
              <a:rPr lang="en-US" err="1" smtClean="0">
                <a:solidFill>
                  <a:srgbClr val="0099CC"/>
                </a:solidFill>
              </a:rPr>
              <a:t>es</a:t>
            </a:r>
            <a:r>
              <a:rPr lang="en-US">
                <a:solidFill>
                  <a:srgbClr val="0099CC"/>
                </a:solidFill>
              </a:rPr>
              <a:t> </a:t>
            </a:r>
            <a:r>
              <a:rPr lang="en-US" smtClean="0">
                <a:solidFill>
                  <a:srgbClr val="0099CC"/>
                </a:solidFill>
              </a:rPr>
              <a:t>bitcoin ?</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3</a:t>
            </a:fld>
            <a:endParaRPr lang="en-US"/>
          </a:p>
        </p:txBody>
      </p:sp>
      <p:sp>
        <p:nvSpPr>
          <p:cNvPr id="81" name="Oval 80"/>
          <p:cNvSpPr/>
          <p:nvPr/>
        </p:nvSpPr>
        <p:spPr>
          <a:xfrm>
            <a:off x="1456904" y="1798469"/>
            <a:ext cx="699076" cy="699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latin typeface="FontAwesome" pitchFamily="2" charset="0"/>
              </a:rPr>
              <a:t></a:t>
            </a:r>
          </a:p>
        </p:txBody>
      </p:sp>
      <p:sp>
        <p:nvSpPr>
          <p:cNvPr id="83" name="Text Placeholder 33"/>
          <p:cNvSpPr txBox="1">
            <a:spLocks/>
          </p:cNvSpPr>
          <p:nvPr/>
        </p:nvSpPr>
        <p:spPr>
          <a:xfrm>
            <a:off x="2433936" y="2099334"/>
            <a:ext cx="3406753" cy="99136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100" smtClean="0">
                <a:solidFill>
                  <a:schemeClr val="tx1">
                    <a:lumMod val="65000"/>
                    <a:lumOff val="35000"/>
                  </a:schemeClr>
                </a:solidFill>
                <a:latin typeface="Lato Bold" panose="020F0802020204030203" pitchFamily="34" charset="0"/>
              </a:rPr>
              <a:t>Una </a:t>
            </a:r>
            <a:r>
              <a:rPr lang="en-AU" sz="1100" err="1" smtClean="0">
                <a:solidFill>
                  <a:schemeClr val="tx1">
                    <a:lumMod val="65000"/>
                    <a:lumOff val="35000"/>
                  </a:schemeClr>
                </a:solidFill>
                <a:latin typeface="Lato Bold" panose="020F0802020204030203" pitchFamily="34" charset="0"/>
              </a:rPr>
              <a:t>divisa</a:t>
            </a:r>
            <a:r>
              <a:rPr lang="en-AU" sz="1100" smtClean="0">
                <a:solidFill>
                  <a:schemeClr val="tx1">
                    <a:lumMod val="65000"/>
                    <a:lumOff val="35000"/>
                  </a:schemeClr>
                </a:solidFill>
                <a:latin typeface="Lato Bold" panose="020F0802020204030203" pitchFamily="34" charset="0"/>
              </a:rPr>
              <a:t> P2P global </a:t>
            </a:r>
            <a:r>
              <a:rPr lang="en-AU" sz="1100" err="1" smtClean="0">
                <a:solidFill>
                  <a:schemeClr val="tx1">
                    <a:lumMod val="65000"/>
                    <a:lumOff val="35000"/>
                  </a:schemeClr>
                </a:solidFill>
                <a:latin typeface="Lato Bold" panose="020F0802020204030203" pitchFamily="34" charset="0"/>
              </a:rPr>
              <a:t>diseñada</a:t>
            </a:r>
            <a:r>
              <a:rPr lang="en-AU" sz="1100" smtClean="0">
                <a:solidFill>
                  <a:schemeClr val="tx1">
                    <a:lumMod val="65000"/>
                    <a:lumOff val="35000"/>
                  </a:schemeClr>
                </a:solidFill>
                <a:latin typeface="Lato Bold" panose="020F0802020204030203" pitchFamily="34" charset="0"/>
              </a:rPr>
              <a:t> para internet</a:t>
            </a:r>
          </a:p>
          <a:p>
            <a:pPr lvl="1">
              <a:lnSpc>
                <a:spcPct val="130000"/>
              </a:lnSpc>
              <a:spcBef>
                <a:spcPts val="0"/>
              </a:spcBef>
              <a:buClr>
                <a:srgbClr val="0099CC"/>
              </a:buClr>
              <a:buFont typeface="Wingdings" panose="05000000000000000000" pitchFamily="2" charset="2"/>
              <a:buChar char="ü"/>
            </a:pPr>
            <a:r>
              <a:rPr lang="en-AU" sz="900" smtClean="0">
                <a:solidFill>
                  <a:schemeClr val="tx1">
                    <a:lumMod val="65000"/>
                    <a:lumOff val="35000"/>
                  </a:schemeClr>
                </a:solidFill>
                <a:latin typeface="Lato Bold" panose="020F0802020204030203" pitchFamily="34" charset="0"/>
              </a:rPr>
              <a:t>Medio de </a:t>
            </a:r>
            <a:r>
              <a:rPr lang="en-AU" sz="900" err="1" smtClean="0">
                <a:solidFill>
                  <a:schemeClr val="tx1">
                    <a:lumMod val="65000"/>
                    <a:lumOff val="35000"/>
                  </a:schemeClr>
                </a:solidFill>
                <a:latin typeface="Lato Bold" panose="020F0802020204030203" pitchFamily="34" charset="0"/>
              </a:rPr>
              <a:t>pago</a:t>
            </a:r>
            <a:endParaRPr lang="en-AU" sz="900" smtClean="0">
              <a:solidFill>
                <a:schemeClr val="tx1">
                  <a:lumMod val="65000"/>
                  <a:lumOff val="35000"/>
                </a:schemeClr>
              </a:solidFill>
              <a:latin typeface="Lato Bold" panose="020F0802020204030203" pitchFamily="34" charset="0"/>
            </a:endParaRPr>
          </a:p>
          <a:p>
            <a:pPr lvl="1">
              <a:lnSpc>
                <a:spcPct val="130000"/>
              </a:lnSpc>
              <a:spcBef>
                <a:spcPts val="0"/>
              </a:spcBef>
              <a:buClr>
                <a:srgbClr val="0099CC"/>
              </a:buClr>
              <a:buFont typeface="Wingdings" panose="05000000000000000000" pitchFamily="2" charset="2"/>
              <a:buChar char="ü"/>
            </a:pPr>
            <a:r>
              <a:rPr lang="en-AU" sz="900" err="1" smtClean="0">
                <a:solidFill>
                  <a:schemeClr val="tx1">
                    <a:lumMod val="65000"/>
                    <a:lumOff val="35000"/>
                  </a:schemeClr>
                </a:solidFill>
                <a:latin typeface="Lato Bold" panose="020F0802020204030203" pitchFamily="34" charset="0"/>
              </a:rPr>
              <a:t>Unidad</a:t>
            </a:r>
            <a:r>
              <a:rPr lang="en-AU" sz="900" smtClean="0">
                <a:solidFill>
                  <a:schemeClr val="tx1">
                    <a:lumMod val="65000"/>
                    <a:lumOff val="35000"/>
                  </a:schemeClr>
                </a:solidFill>
                <a:latin typeface="Lato Bold" panose="020F0802020204030203" pitchFamily="34" charset="0"/>
              </a:rPr>
              <a:t> de </a:t>
            </a:r>
            <a:r>
              <a:rPr lang="en-AU" sz="900" err="1" smtClean="0">
                <a:solidFill>
                  <a:schemeClr val="tx1">
                    <a:lumMod val="65000"/>
                    <a:lumOff val="35000"/>
                  </a:schemeClr>
                </a:solidFill>
                <a:latin typeface="Lato Bold" panose="020F0802020204030203" pitchFamily="34" charset="0"/>
              </a:rPr>
              <a:t>cuenta</a:t>
            </a:r>
            <a:endParaRPr lang="en-AU" sz="900" smtClean="0">
              <a:solidFill>
                <a:schemeClr val="tx1">
                  <a:lumMod val="65000"/>
                  <a:lumOff val="35000"/>
                </a:schemeClr>
              </a:solidFill>
              <a:latin typeface="Lato Bold" panose="020F0802020204030203" pitchFamily="34" charset="0"/>
            </a:endParaRPr>
          </a:p>
          <a:p>
            <a:pPr lvl="1">
              <a:lnSpc>
                <a:spcPct val="130000"/>
              </a:lnSpc>
              <a:spcBef>
                <a:spcPts val="0"/>
              </a:spcBef>
              <a:buClr>
                <a:srgbClr val="0099CC"/>
              </a:buClr>
              <a:buFont typeface="Wingdings" panose="05000000000000000000" pitchFamily="2" charset="2"/>
              <a:buChar char="ü"/>
            </a:pPr>
            <a:r>
              <a:rPr lang="en-AU" sz="900" smtClean="0">
                <a:solidFill>
                  <a:schemeClr val="tx1">
                    <a:lumMod val="65000"/>
                    <a:lumOff val="35000"/>
                  </a:schemeClr>
                </a:solidFill>
                <a:latin typeface="Lato Bold" panose="020F0802020204030203" pitchFamily="34" charset="0"/>
              </a:rPr>
              <a:t>¿ </a:t>
            </a:r>
            <a:r>
              <a:rPr lang="en-AU" sz="900" err="1" smtClean="0">
                <a:solidFill>
                  <a:schemeClr val="tx1">
                    <a:lumMod val="65000"/>
                    <a:lumOff val="35000"/>
                  </a:schemeClr>
                </a:solidFill>
                <a:latin typeface="Lato Bold" panose="020F0802020204030203" pitchFamily="34" charset="0"/>
              </a:rPr>
              <a:t>Depósito</a:t>
            </a:r>
            <a:r>
              <a:rPr lang="en-AU" sz="900" smtClean="0">
                <a:solidFill>
                  <a:schemeClr val="tx1">
                    <a:lumMod val="65000"/>
                    <a:lumOff val="35000"/>
                  </a:schemeClr>
                </a:solidFill>
                <a:latin typeface="Lato Bold" panose="020F0802020204030203" pitchFamily="34" charset="0"/>
              </a:rPr>
              <a:t> de </a:t>
            </a:r>
            <a:r>
              <a:rPr lang="en-AU" sz="900" err="1" smtClean="0">
                <a:solidFill>
                  <a:schemeClr val="tx1">
                    <a:lumMod val="65000"/>
                    <a:lumOff val="35000"/>
                  </a:schemeClr>
                </a:solidFill>
                <a:latin typeface="Lato Bold" panose="020F0802020204030203" pitchFamily="34" charset="0"/>
              </a:rPr>
              <a:t>valor</a:t>
            </a:r>
            <a:r>
              <a:rPr lang="en-AU" sz="900" smtClean="0">
                <a:solidFill>
                  <a:schemeClr val="tx1">
                    <a:lumMod val="65000"/>
                    <a:lumOff val="35000"/>
                  </a:schemeClr>
                </a:solidFill>
                <a:latin typeface="Lato Bold" panose="020F0802020204030203" pitchFamily="34" charset="0"/>
              </a:rPr>
              <a:t> ?</a:t>
            </a:r>
            <a:endParaRPr lang="en-AU" sz="900">
              <a:solidFill>
                <a:schemeClr val="tx1">
                  <a:lumMod val="65000"/>
                  <a:lumOff val="35000"/>
                </a:schemeClr>
              </a:solidFill>
              <a:latin typeface="Lato Bold" panose="020F0802020204030203" pitchFamily="34" charset="0"/>
            </a:endParaRPr>
          </a:p>
        </p:txBody>
      </p:sp>
      <p:sp>
        <p:nvSpPr>
          <p:cNvPr id="84" name="Text Placeholder 33"/>
          <p:cNvSpPr txBox="1">
            <a:spLocks/>
          </p:cNvSpPr>
          <p:nvPr/>
        </p:nvSpPr>
        <p:spPr>
          <a:xfrm>
            <a:off x="2433936" y="1758024"/>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err="1" smtClean="0">
                <a:solidFill>
                  <a:srgbClr val="0099CC"/>
                </a:solidFill>
                <a:latin typeface="Lato Bold" panose="020F0802020204030203" pitchFamily="34" charset="0"/>
              </a:rPr>
              <a:t>Es</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una</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divisa</a:t>
            </a:r>
            <a:endParaRPr lang="en-AU" sz="1600">
              <a:solidFill>
                <a:srgbClr val="0099CC"/>
              </a:solidFill>
              <a:latin typeface="Lato Bold" panose="020F0802020204030203" pitchFamily="34" charset="0"/>
            </a:endParaRPr>
          </a:p>
        </p:txBody>
      </p:sp>
      <p:sp>
        <p:nvSpPr>
          <p:cNvPr id="93" name="Oval 92"/>
          <p:cNvSpPr/>
          <p:nvPr/>
        </p:nvSpPr>
        <p:spPr>
          <a:xfrm>
            <a:off x="1456904" y="3363271"/>
            <a:ext cx="699076" cy="699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latin typeface="FontAwesome" pitchFamily="2" charset="0"/>
              </a:rPr>
              <a:t></a:t>
            </a:r>
          </a:p>
        </p:txBody>
      </p:sp>
      <p:sp>
        <p:nvSpPr>
          <p:cNvPr id="95" name="Text Placeholder 33"/>
          <p:cNvSpPr txBox="1">
            <a:spLocks/>
          </p:cNvSpPr>
          <p:nvPr/>
        </p:nvSpPr>
        <p:spPr>
          <a:xfrm>
            <a:off x="2433936" y="3664137"/>
            <a:ext cx="3406753" cy="5895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100" err="1" smtClean="0">
                <a:solidFill>
                  <a:schemeClr val="tx1">
                    <a:lumMod val="65000"/>
                    <a:lumOff val="35000"/>
                  </a:schemeClr>
                </a:solidFill>
                <a:latin typeface="Lato Bold" panose="020F0802020204030203" pitchFamily="34" charset="0"/>
              </a:rPr>
              <a:t>Sólo</a:t>
            </a:r>
            <a:r>
              <a:rPr lang="en-AU" sz="1100" smtClean="0">
                <a:solidFill>
                  <a:schemeClr val="tx1">
                    <a:lumMod val="65000"/>
                    <a:lumOff val="35000"/>
                  </a:schemeClr>
                </a:solidFill>
                <a:latin typeface="Lato Bold" panose="020F0802020204030203" pitchFamily="34" charset="0"/>
              </a:rPr>
              <a:t> se </a:t>
            </a:r>
            <a:r>
              <a:rPr lang="en-AU" sz="1100" err="1" smtClean="0">
                <a:solidFill>
                  <a:schemeClr val="tx1">
                    <a:lumMod val="65000"/>
                    <a:lumOff val="35000"/>
                  </a:schemeClr>
                </a:solidFill>
                <a:latin typeface="Lato Bold" panose="020F0802020204030203" pitchFamily="34" charset="0"/>
              </a:rPr>
              <a:t>crearán</a:t>
            </a:r>
            <a:r>
              <a:rPr lang="en-AU" sz="1100" smtClean="0">
                <a:solidFill>
                  <a:schemeClr val="tx1">
                    <a:lumMod val="65000"/>
                    <a:lumOff val="35000"/>
                  </a:schemeClr>
                </a:solidFill>
                <a:latin typeface="Lato Bold" panose="020F0802020204030203" pitchFamily="34" charset="0"/>
              </a:rPr>
              <a:t>/</a:t>
            </a:r>
            <a:r>
              <a:rPr lang="en-AU" sz="1100" err="1" smtClean="0">
                <a:solidFill>
                  <a:schemeClr val="tx1">
                    <a:lumMod val="65000"/>
                    <a:lumOff val="35000"/>
                  </a:schemeClr>
                </a:solidFill>
                <a:latin typeface="Lato Bold" panose="020F0802020204030203" pitchFamily="34" charset="0"/>
              </a:rPr>
              <a:t>minarán</a:t>
            </a:r>
            <a:r>
              <a:rPr lang="en-AU" sz="1100" smtClean="0">
                <a:solidFill>
                  <a:schemeClr val="tx1">
                    <a:lumMod val="65000"/>
                    <a:lumOff val="35000"/>
                  </a:schemeClr>
                </a:solidFill>
                <a:latin typeface="Lato Bold" panose="020F0802020204030203" pitchFamily="34" charset="0"/>
              </a:rPr>
              <a:t> 21 </a:t>
            </a:r>
            <a:r>
              <a:rPr lang="en-AU" sz="1100" err="1" smtClean="0">
                <a:solidFill>
                  <a:schemeClr val="tx1">
                    <a:lumMod val="65000"/>
                    <a:lumOff val="35000"/>
                  </a:schemeClr>
                </a:solidFill>
                <a:latin typeface="Lato Bold" panose="020F0802020204030203" pitchFamily="34" charset="0"/>
              </a:rPr>
              <a:t>millones</a:t>
            </a:r>
            <a:r>
              <a:rPr lang="en-AU" sz="1100" smtClean="0">
                <a:solidFill>
                  <a:schemeClr val="tx1">
                    <a:lumMod val="65000"/>
                    <a:lumOff val="35000"/>
                  </a:schemeClr>
                </a:solidFill>
                <a:latin typeface="Lato Bold" panose="020F0802020204030203" pitchFamily="34" charset="0"/>
              </a:rPr>
              <a:t> de        </a:t>
            </a:r>
            <a:r>
              <a:rPr lang="en-AU" sz="1100" err="1" smtClean="0">
                <a:solidFill>
                  <a:schemeClr val="tx1">
                    <a:lumMod val="65000"/>
                    <a:lumOff val="35000"/>
                  </a:schemeClr>
                </a:solidFill>
                <a:latin typeface="Lato Bold" panose="020F0802020204030203" pitchFamily="34" charset="0"/>
              </a:rPr>
              <a:t>desde</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su</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nacimiento</a:t>
            </a:r>
            <a:r>
              <a:rPr lang="en-AU" sz="1100" smtClean="0">
                <a:solidFill>
                  <a:schemeClr val="tx1">
                    <a:lumMod val="65000"/>
                    <a:lumOff val="35000"/>
                  </a:schemeClr>
                </a:solidFill>
                <a:latin typeface="Lato Bold" panose="020F0802020204030203" pitchFamily="34" charset="0"/>
              </a:rPr>
              <a:t> 2,009 y el </a:t>
            </a:r>
            <a:r>
              <a:rPr lang="en-AU" sz="1100" err="1" smtClean="0">
                <a:solidFill>
                  <a:schemeClr val="tx1">
                    <a:lumMod val="65000"/>
                    <a:lumOff val="35000"/>
                  </a:schemeClr>
                </a:solidFill>
                <a:latin typeface="Lato Bold" panose="020F0802020204030203" pitchFamily="34" charset="0"/>
              </a:rPr>
              <a:t>año</a:t>
            </a:r>
            <a:r>
              <a:rPr lang="en-AU" sz="1100" smtClean="0">
                <a:solidFill>
                  <a:schemeClr val="tx1">
                    <a:lumMod val="65000"/>
                    <a:lumOff val="35000"/>
                  </a:schemeClr>
                </a:solidFill>
                <a:latin typeface="Lato Bold" panose="020F0802020204030203" pitchFamily="34" charset="0"/>
              </a:rPr>
              <a:t> 2,140 ( 8decimales –</a:t>
            </a:r>
            <a:r>
              <a:rPr lang="en-AU" sz="1100" err="1" smtClean="0">
                <a:solidFill>
                  <a:schemeClr val="tx1">
                    <a:lumMod val="65000"/>
                    <a:lumOff val="35000"/>
                  </a:schemeClr>
                </a:solidFill>
                <a:latin typeface="Lato Bold" panose="020F0802020204030203" pitchFamily="34" charset="0"/>
              </a:rPr>
              <a:t>satoshi</a:t>
            </a:r>
            <a:r>
              <a:rPr lang="en-AU" sz="1100" smtClean="0">
                <a:solidFill>
                  <a:schemeClr val="tx1">
                    <a:lumMod val="65000"/>
                    <a:lumOff val="35000"/>
                  </a:schemeClr>
                </a:solidFill>
                <a:latin typeface="Lato Bold" panose="020F0802020204030203" pitchFamily="34" charset="0"/>
              </a:rPr>
              <a:t> )</a:t>
            </a:r>
            <a:endParaRPr lang="en-AU" sz="1100">
              <a:solidFill>
                <a:schemeClr val="tx1">
                  <a:lumMod val="65000"/>
                  <a:lumOff val="35000"/>
                </a:schemeClr>
              </a:solidFill>
              <a:latin typeface="Lato Bold" panose="020F0802020204030203" pitchFamily="34" charset="0"/>
            </a:endParaRPr>
          </a:p>
        </p:txBody>
      </p:sp>
      <p:sp>
        <p:nvSpPr>
          <p:cNvPr id="96" name="Text Placeholder 33"/>
          <p:cNvSpPr txBox="1">
            <a:spLocks/>
          </p:cNvSpPr>
          <p:nvPr/>
        </p:nvSpPr>
        <p:spPr>
          <a:xfrm>
            <a:off x="2433936" y="3322826"/>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err="1" smtClean="0">
                <a:solidFill>
                  <a:srgbClr val="0099CC"/>
                </a:solidFill>
                <a:latin typeface="Lato Bold" panose="020F0802020204030203" pitchFamily="34" charset="0"/>
              </a:rPr>
              <a:t>Deflacionaria</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por</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naturaleza</a:t>
            </a:r>
            <a:endParaRPr lang="en-AU" sz="1600">
              <a:solidFill>
                <a:srgbClr val="0099CC"/>
              </a:solidFill>
              <a:latin typeface="Lato Bold" panose="020F0802020204030203" pitchFamily="34" charset="0"/>
            </a:endParaRPr>
          </a:p>
        </p:txBody>
      </p:sp>
      <p:sp>
        <p:nvSpPr>
          <p:cNvPr id="98" name="Oval 97"/>
          <p:cNvSpPr/>
          <p:nvPr/>
        </p:nvSpPr>
        <p:spPr>
          <a:xfrm>
            <a:off x="6206326" y="1798469"/>
            <a:ext cx="699076" cy="699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latin typeface="FontAwesome" pitchFamily="2" charset="0"/>
              </a:rPr>
              <a:t></a:t>
            </a:r>
          </a:p>
        </p:txBody>
      </p:sp>
      <p:sp>
        <p:nvSpPr>
          <p:cNvPr id="100" name="Text Placeholder 33"/>
          <p:cNvSpPr txBox="1">
            <a:spLocks/>
          </p:cNvSpPr>
          <p:nvPr/>
        </p:nvSpPr>
        <p:spPr>
          <a:xfrm>
            <a:off x="7183358" y="2099335"/>
            <a:ext cx="3406753" cy="3163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100" smtClean="0">
                <a:solidFill>
                  <a:schemeClr val="tx1">
                    <a:lumMod val="65000"/>
                    <a:lumOff val="35000"/>
                  </a:schemeClr>
                </a:solidFill>
                <a:latin typeface="Lato Bold" panose="020F0802020204030203" pitchFamily="34" charset="0"/>
              </a:rPr>
              <a:t>Que </a:t>
            </a:r>
            <a:r>
              <a:rPr lang="en-AU" sz="1100" err="1" smtClean="0">
                <a:solidFill>
                  <a:schemeClr val="tx1">
                    <a:lumMod val="65000"/>
                    <a:lumOff val="35000"/>
                  </a:schemeClr>
                </a:solidFill>
                <a:latin typeface="Lato Bold" panose="020F0802020204030203" pitchFamily="34" charset="0"/>
              </a:rPr>
              <a:t>emita</a:t>
            </a:r>
            <a:r>
              <a:rPr lang="en-AU" sz="1100" smtClean="0">
                <a:solidFill>
                  <a:schemeClr val="tx1">
                    <a:lumMod val="65000"/>
                    <a:lumOff val="35000"/>
                  </a:schemeClr>
                </a:solidFill>
                <a:latin typeface="Lato Bold" panose="020F0802020204030203" pitchFamily="34" charset="0"/>
              </a:rPr>
              <a:t>, retire, </a:t>
            </a:r>
            <a:r>
              <a:rPr lang="en-AU" sz="1100" err="1" smtClean="0">
                <a:solidFill>
                  <a:schemeClr val="tx1">
                    <a:lumMod val="65000"/>
                    <a:lumOff val="35000"/>
                  </a:schemeClr>
                </a:solidFill>
                <a:latin typeface="Lato Bold" panose="020F0802020204030203" pitchFamily="34" charset="0"/>
              </a:rPr>
              <a:t>devalúe</a:t>
            </a:r>
            <a:r>
              <a:rPr lang="en-AU" sz="1100" smtClean="0">
                <a:solidFill>
                  <a:schemeClr val="tx1">
                    <a:lumMod val="65000"/>
                    <a:lumOff val="35000"/>
                  </a:schemeClr>
                </a:solidFill>
                <a:latin typeface="Lato Bold" panose="020F0802020204030203" pitchFamily="34" charset="0"/>
              </a:rPr>
              <a:t> o </a:t>
            </a:r>
            <a:r>
              <a:rPr lang="en-AU" sz="1100" err="1" smtClean="0">
                <a:solidFill>
                  <a:schemeClr val="tx1">
                    <a:lumMod val="65000"/>
                    <a:lumOff val="35000"/>
                  </a:schemeClr>
                </a:solidFill>
                <a:latin typeface="Lato Bold" panose="020F0802020204030203" pitchFamily="34" charset="0"/>
              </a:rPr>
              <a:t>intervenga</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en</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su</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valor</a:t>
            </a:r>
            <a:endParaRPr lang="en-AU" sz="1100">
              <a:solidFill>
                <a:schemeClr val="tx1">
                  <a:lumMod val="65000"/>
                  <a:lumOff val="35000"/>
                </a:schemeClr>
              </a:solidFill>
              <a:latin typeface="Lato Bold" panose="020F0802020204030203" pitchFamily="34" charset="0"/>
            </a:endParaRPr>
          </a:p>
        </p:txBody>
      </p:sp>
      <p:sp>
        <p:nvSpPr>
          <p:cNvPr id="101" name="Text Placeholder 33"/>
          <p:cNvSpPr txBox="1">
            <a:spLocks/>
          </p:cNvSpPr>
          <p:nvPr/>
        </p:nvSpPr>
        <p:spPr>
          <a:xfrm>
            <a:off x="7183358" y="1758024"/>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smtClean="0">
                <a:solidFill>
                  <a:srgbClr val="0099CC"/>
                </a:solidFill>
                <a:latin typeface="Lato Bold" panose="020F0802020204030203" pitchFamily="34" charset="0"/>
              </a:rPr>
              <a:t>Sin </a:t>
            </a:r>
            <a:r>
              <a:rPr lang="en-AU" sz="1600" err="1" smtClean="0">
                <a:solidFill>
                  <a:srgbClr val="0099CC"/>
                </a:solidFill>
                <a:latin typeface="Lato Bold" panose="020F0802020204030203" pitchFamily="34" charset="0"/>
              </a:rPr>
              <a:t>ninguna</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autoridad</a:t>
            </a:r>
            <a:r>
              <a:rPr lang="en-AU" sz="1600" smtClean="0">
                <a:solidFill>
                  <a:srgbClr val="0099CC"/>
                </a:solidFill>
                <a:latin typeface="Lato Bold" panose="020F0802020204030203" pitchFamily="34" charset="0"/>
              </a:rPr>
              <a:t> central</a:t>
            </a:r>
            <a:endParaRPr lang="en-AU" sz="1600">
              <a:solidFill>
                <a:srgbClr val="0099CC"/>
              </a:solidFill>
              <a:latin typeface="Lato Bold" panose="020F0802020204030203" pitchFamily="34" charset="0"/>
            </a:endParaRPr>
          </a:p>
        </p:txBody>
      </p:sp>
      <p:sp>
        <p:nvSpPr>
          <p:cNvPr id="103" name="Oval 102"/>
          <p:cNvSpPr/>
          <p:nvPr/>
        </p:nvSpPr>
        <p:spPr>
          <a:xfrm>
            <a:off x="6206326" y="3363271"/>
            <a:ext cx="699076" cy="699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latin typeface="FontAwesome" pitchFamily="2" charset="0"/>
              </a:rPr>
              <a:t></a:t>
            </a:r>
          </a:p>
        </p:txBody>
      </p:sp>
      <p:sp>
        <p:nvSpPr>
          <p:cNvPr id="105" name="Text Placeholder 33"/>
          <p:cNvSpPr txBox="1">
            <a:spLocks/>
          </p:cNvSpPr>
          <p:nvPr/>
        </p:nvSpPr>
        <p:spPr>
          <a:xfrm>
            <a:off x="7183358" y="3664137"/>
            <a:ext cx="3406753" cy="5895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100" smtClean="0">
                <a:solidFill>
                  <a:schemeClr val="tx1">
                    <a:lumMod val="65000"/>
                    <a:lumOff val="35000"/>
                  </a:schemeClr>
                </a:solidFill>
                <a:latin typeface="Lato Bold" panose="020F0802020204030203" pitchFamily="34" charset="0"/>
              </a:rPr>
              <a:t>A </a:t>
            </a:r>
            <a:r>
              <a:rPr lang="en-AU" sz="1100" err="1" smtClean="0">
                <a:solidFill>
                  <a:schemeClr val="tx1">
                    <a:lumMod val="65000"/>
                    <a:lumOff val="35000"/>
                  </a:schemeClr>
                </a:solidFill>
                <a:latin typeface="Lato Bold" panose="020F0802020204030203" pitchFamily="34" charset="0"/>
              </a:rPr>
              <a:t>cualquier</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nodo</a:t>
            </a:r>
            <a:r>
              <a:rPr lang="en-AU" sz="1100" smtClean="0">
                <a:solidFill>
                  <a:schemeClr val="tx1">
                    <a:lumMod val="65000"/>
                    <a:lumOff val="35000"/>
                  </a:schemeClr>
                </a:solidFill>
                <a:latin typeface="Lato Bold" panose="020F0802020204030203" pitchFamily="34" charset="0"/>
              </a:rPr>
              <a:t> ( MINERO )  que </a:t>
            </a:r>
            <a:r>
              <a:rPr lang="en-AU" sz="1100" err="1" smtClean="0">
                <a:solidFill>
                  <a:schemeClr val="tx1">
                    <a:lumMod val="65000"/>
                    <a:lumOff val="35000"/>
                  </a:schemeClr>
                </a:solidFill>
                <a:latin typeface="Lato Bold" panose="020F0802020204030203" pitchFamily="34" charset="0"/>
              </a:rPr>
              <a:t>resuelva</a:t>
            </a:r>
            <a:r>
              <a:rPr lang="en-AU" sz="1100" smtClean="0">
                <a:solidFill>
                  <a:schemeClr val="tx1">
                    <a:lumMod val="65000"/>
                    <a:lumOff val="35000"/>
                  </a:schemeClr>
                </a:solidFill>
                <a:latin typeface="Lato Bold" panose="020F0802020204030203" pitchFamily="34" charset="0"/>
              </a:rPr>
              <a:t> un puzzle </a:t>
            </a:r>
            <a:r>
              <a:rPr lang="en-AU" sz="1100" err="1" smtClean="0">
                <a:solidFill>
                  <a:schemeClr val="tx1">
                    <a:lumMod val="65000"/>
                    <a:lumOff val="35000"/>
                  </a:schemeClr>
                </a:solidFill>
                <a:latin typeface="Lato Bold" panose="020F0802020204030203" pitchFamily="34" charset="0"/>
              </a:rPr>
              <a:t>matemático</a:t>
            </a:r>
            <a:r>
              <a:rPr lang="en-AU" sz="1100" smtClean="0">
                <a:solidFill>
                  <a:schemeClr val="tx1">
                    <a:lumMod val="65000"/>
                    <a:lumOff val="35000"/>
                  </a:schemeClr>
                </a:solidFill>
                <a:latin typeface="Lato Bold" panose="020F0802020204030203" pitchFamily="34" charset="0"/>
              </a:rPr>
              <a:t> para </a:t>
            </a:r>
            <a:r>
              <a:rPr lang="en-AU" sz="1100" err="1" smtClean="0">
                <a:solidFill>
                  <a:schemeClr val="tx1">
                    <a:lumMod val="65000"/>
                    <a:lumOff val="35000"/>
                  </a:schemeClr>
                </a:solidFill>
                <a:latin typeface="Lato Bold" panose="020F0802020204030203" pitchFamily="34" charset="0"/>
              </a:rPr>
              <a:t>validar</a:t>
            </a:r>
            <a:r>
              <a:rPr lang="en-AU" sz="1100" smtClean="0">
                <a:solidFill>
                  <a:schemeClr val="tx1">
                    <a:lumMod val="65000"/>
                    <a:lumOff val="35000"/>
                  </a:schemeClr>
                </a:solidFill>
                <a:latin typeface="Lato Bold" panose="020F0802020204030203" pitchFamily="34" charset="0"/>
              </a:rPr>
              <a:t> las </a:t>
            </a:r>
            <a:r>
              <a:rPr lang="en-AU" sz="1100" err="1" smtClean="0">
                <a:solidFill>
                  <a:schemeClr val="tx1">
                    <a:lumMod val="65000"/>
                    <a:lumOff val="35000"/>
                  </a:schemeClr>
                </a:solidFill>
                <a:latin typeface="Lato Bold" panose="020F0802020204030203" pitchFamily="34" charset="0"/>
              </a:rPr>
              <a:t>transacciones</a:t>
            </a:r>
            <a:endParaRPr lang="en-AU" sz="1100">
              <a:solidFill>
                <a:schemeClr val="tx1">
                  <a:lumMod val="65000"/>
                  <a:lumOff val="35000"/>
                </a:schemeClr>
              </a:solidFill>
              <a:latin typeface="Lato Bold" panose="020F0802020204030203" pitchFamily="34" charset="0"/>
            </a:endParaRPr>
          </a:p>
        </p:txBody>
      </p:sp>
      <p:sp>
        <p:nvSpPr>
          <p:cNvPr id="106" name="Text Placeholder 33"/>
          <p:cNvSpPr txBox="1">
            <a:spLocks/>
          </p:cNvSpPr>
          <p:nvPr/>
        </p:nvSpPr>
        <p:spPr>
          <a:xfrm>
            <a:off x="7183358" y="3322826"/>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err="1" smtClean="0">
                <a:solidFill>
                  <a:srgbClr val="0099CC"/>
                </a:solidFill>
                <a:latin typeface="Lato Bold" panose="020F0802020204030203" pitchFamily="34" charset="0"/>
              </a:rPr>
              <a:t>Emitida</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por</a:t>
            </a:r>
            <a:r>
              <a:rPr lang="en-AU" sz="1600" smtClean="0">
                <a:solidFill>
                  <a:srgbClr val="0099CC"/>
                </a:solidFill>
                <a:latin typeface="Lato Bold" panose="020F0802020204030203" pitchFamily="34" charset="0"/>
              </a:rPr>
              <a:t> RECOMPENSA</a:t>
            </a:r>
            <a:endParaRPr lang="en-AU" sz="1600">
              <a:solidFill>
                <a:srgbClr val="0099CC"/>
              </a:solidFill>
              <a:latin typeface="Lato Bold" panose="020F0802020204030203" pitchFamily="34" charset="0"/>
            </a:endParaRPr>
          </a:p>
        </p:txBody>
      </p:sp>
      <p:sp>
        <p:nvSpPr>
          <p:cNvPr id="107" name="Oval 106"/>
          <p:cNvSpPr/>
          <p:nvPr/>
        </p:nvSpPr>
        <p:spPr>
          <a:xfrm>
            <a:off x="1456904" y="4928073"/>
            <a:ext cx="699076" cy="699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latin typeface="FontAwesome" pitchFamily="2" charset="0"/>
              </a:rPr>
              <a:t></a:t>
            </a:r>
          </a:p>
        </p:txBody>
      </p:sp>
      <p:sp>
        <p:nvSpPr>
          <p:cNvPr id="109" name="Text Placeholder 33"/>
          <p:cNvSpPr txBox="1">
            <a:spLocks/>
          </p:cNvSpPr>
          <p:nvPr/>
        </p:nvSpPr>
        <p:spPr>
          <a:xfrm>
            <a:off x="2433936" y="5228939"/>
            <a:ext cx="3406753" cy="8477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100" err="1" smtClean="0">
                <a:solidFill>
                  <a:schemeClr val="tx1">
                    <a:lumMod val="65000"/>
                    <a:lumOff val="35000"/>
                  </a:schemeClr>
                </a:solidFill>
                <a:latin typeface="Lato Bold" panose="020F0802020204030203" pitchFamily="34" charset="0"/>
              </a:rPr>
              <a:t>Replicado</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por</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toda</a:t>
            </a:r>
            <a:r>
              <a:rPr lang="en-AU" sz="1100" smtClean="0">
                <a:solidFill>
                  <a:schemeClr val="tx1">
                    <a:lumMod val="65000"/>
                    <a:lumOff val="35000"/>
                  </a:schemeClr>
                </a:solidFill>
                <a:latin typeface="Lato Bold" panose="020F0802020204030203" pitchFamily="34" charset="0"/>
              </a:rPr>
              <a:t> la red P2P y </a:t>
            </a:r>
            <a:r>
              <a:rPr lang="en-AU" sz="1100" err="1" smtClean="0">
                <a:solidFill>
                  <a:schemeClr val="tx1">
                    <a:lumMod val="65000"/>
                    <a:lumOff val="35000"/>
                  </a:schemeClr>
                </a:solidFill>
                <a:latin typeface="Lato Bold" panose="020F0802020204030203" pitchFamily="34" charset="0"/>
              </a:rPr>
              <a:t>donde</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todas</a:t>
            </a:r>
            <a:r>
              <a:rPr lang="en-AU" sz="1100" smtClean="0">
                <a:solidFill>
                  <a:schemeClr val="tx1">
                    <a:lumMod val="65000"/>
                    <a:lumOff val="35000"/>
                  </a:schemeClr>
                </a:solidFill>
                <a:latin typeface="Lato Bold" panose="020F0802020204030203" pitchFamily="34" charset="0"/>
              </a:rPr>
              <a:t> las </a:t>
            </a:r>
            <a:r>
              <a:rPr lang="en-AU" sz="1100" err="1" smtClean="0">
                <a:solidFill>
                  <a:schemeClr val="tx1">
                    <a:lumMod val="65000"/>
                    <a:lumOff val="35000"/>
                  </a:schemeClr>
                </a:solidFill>
                <a:latin typeface="Lato Bold" panose="020F0802020204030203" pitchFamily="34" charset="0"/>
              </a:rPr>
              <a:t>transacciones</a:t>
            </a:r>
            <a:r>
              <a:rPr lang="en-AU" sz="1100" smtClean="0">
                <a:solidFill>
                  <a:schemeClr val="tx1">
                    <a:lumMod val="65000"/>
                    <a:lumOff val="35000"/>
                  </a:schemeClr>
                </a:solidFill>
                <a:latin typeface="Lato Bold" panose="020F0802020204030203" pitchFamily="34" charset="0"/>
              </a:rPr>
              <a:t> </a:t>
            </a:r>
            <a:r>
              <a:rPr lang="en-AU" sz="1100" b="1" err="1" smtClean="0">
                <a:solidFill>
                  <a:schemeClr val="tx1">
                    <a:lumMod val="65000"/>
                    <a:lumOff val="35000"/>
                  </a:schemeClr>
                </a:solidFill>
                <a:latin typeface="Lato Bold" panose="020F0802020204030203" pitchFamily="34" charset="0"/>
              </a:rPr>
              <a:t>pseudónimas</a:t>
            </a:r>
            <a:r>
              <a:rPr lang="en-AU" sz="1100" smtClean="0">
                <a:solidFill>
                  <a:schemeClr val="tx1">
                    <a:lumMod val="65000"/>
                    <a:lumOff val="35000"/>
                  </a:schemeClr>
                </a:solidFill>
                <a:latin typeface="Lato Bold" panose="020F0802020204030203" pitchFamily="34" charset="0"/>
              </a:rPr>
              <a:t> se </a:t>
            </a:r>
            <a:r>
              <a:rPr lang="en-AU" sz="1100" err="1" smtClean="0">
                <a:solidFill>
                  <a:schemeClr val="tx1">
                    <a:lumMod val="65000"/>
                    <a:lumOff val="35000"/>
                  </a:schemeClr>
                </a:solidFill>
                <a:latin typeface="Lato Bold" panose="020F0802020204030203" pitchFamily="34" charset="0"/>
              </a:rPr>
              <a:t>aprueban</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por</a:t>
            </a:r>
            <a:r>
              <a:rPr lang="en-AU" sz="1100" smtClean="0">
                <a:solidFill>
                  <a:schemeClr val="tx1">
                    <a:lumMod val="65000"/>
                    <a:lumOff val="35000"/>
                  </a:schemeClr>
                </a:solidFill>
                <a:latin typeface="Lato Bold" panose="020F0802020204030203" pitchFamily="34" charset="0"/>
              </a:rPr>
              <a:t> CONSENSO</a:t>
            </a:r>
            <a:endParaRPr lang="en-AU" sz="1100">
              <a:solidFill>
                <a:schemeClr val="tx1">
                  <a:lumMod val="65000"/>
                  <a:lumOff val="35000"/>
                </a:schemeClr>
              </a:solidFill>
              <a:latin typeface="Lato Bold" panose="020F0802020204030203" pitchFamily="34" charset="0"/>
            </a:endParaRPr>
          </a:p>
        </p:txBody>
      </p:sp>
      <p:sp>
        <p:nvSpPr>
          <p:cNvPr id="110" name="Text Placeholder 33"/>
          <p:cNvSpPr txBox="1">
            <a:spLocks/>
          </p:cNvSpPr>
          <p:nvPr/>
        </p:nvSpPr>
        <p:spPr>
          <a:xfrm>
            <a:off x="2433936" y="4887628"/>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err="1" smtClean="0">
                <a:solidFill>
                  <a:srgbClr val="0099CC"/>
                </a:solidFill>
                <a:latin typeface="Lato Bold" panose="020F0802020204030203" pitchFamily="34" charset="0"/>
              </a:rPr>
              <a:t>Libro</a:t>
            </a:r>
            <a:r>
              <a:rPr lang="en-AU" sz="1600" smtClean="0">
                <a:solidFill>
                  <a:srgbClr val="0099CC"/>
                </a:solidFill>
                <a:latin typeface="Lato Bold" panose="020F0802020204030203" pitchFamily="34" charset="0"/>
              </a:rPr>
              <a:t> de </a:t>
            </a:r>
            <a:r>
              <a:rPr lang="en-AU" sz="1600" err="1" smtClean="0">
                <a:solidFill>
                  <a:srgbClr val="0099CC"/>
                </a:solidFill>
                <a:latin typeface="Lato Bold" panose="020F0802020204030203" pitchFamily="34" charset="0"/>
              </a:rPr>
              <a:t>contabilidad</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transparente</a:t>
            </a:r>
            <a:endParaRPr lang="en-AU" sz="1600">
              <a:solidFill>
                <a:srgbClr val="0099CC"/>
              </a:solidFill>
              <a:latin typeface="Lato Bold" panose="020F0802020204030203" pitchFamily="34" charset="0"/>
            </a:endParaRPr>
          </a:p>
        </p:txBody>
      </p:sp>
      <p:sp>
        <p:nvSpPr>
          <p:cNvPr id="111" name="Oval 110"/>
          <p:cNvSpPr/>
          <p:nvPr/>
        </p:nvSpPr>
        <p:spPr>
          <a:xfrm>
            <a:off x="6206326" y="4928073"/>
            <a:ext cx="699076" cy="699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latin typeface="FontAwesome" pitchFamily="2" charset="0"/>
              </a:rPr>
              <a:t></a:t>
            </a:r>
          </a:p>
        </p:txBody>
      </p:sp>
      <p:sp>
        <p:nvSpPr>
          <p:cNvPr id="113" name="Text Placeholder 33"/>
          <p:cNvSpPr txBox="1">
            <a:spLocks/>
          </p:cNvSpPr>
          <p:nvPr/>
        </p:nvSpPr>
        <p:spPr>
          <a:xfrm>
            <a:off x="7183358" y="5228938"/>
            <a:ext cx="3406753" cy="52687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100" smtClean="0">
                <a:solidFill>
                  <a:schemeClr val="tx1">
                    <a:lumMod val="65000"/>
                    <a:lumOff val="35000"/>
                  </a:schemeClr>
                </a:solidFill>
                <a:latin typeface="Lato Bold" panose="020F0802020204030203" pitchFamily="34" charset="0"/>
              </a:rPr>
              <a:t>Con </a:t>
            </a:r>
            <a:r>
              <a:rPr lang="en-AU" sz="1100" err="1" smtClean="0">
                <a:solidFill>
                  <a:schemeClr val="tx1">
                    <a:lumMod val="65000"/>
                    <a:lumOff val="35000"/>
                  </a:schemeClr>
                </a:solidFill>
                <a:latin typeface="Lato Bold" panose="020F0802020204030203" pitchFamily="34" charset="0"/>
              </a:rPr>
              <a:t>unas</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reglas</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preestablecidas</a:t>
            </a:r>
            <a:r>
              <a:rPr lang="en-AU" sz="1100">
                <a:solidFill>
                  <a:schemeClr val="tx1">
                    <a:lumMod val="65000"/>
                    <a:lumOff val="35000"/>
                  </a:schemeClr>
                </a:solidFill>
                <a:latin typeface="Lato Bold" panose="020F0802020204030203" pitchFamily="34" charset="0"/>
              </a:rPr>
              <a:t> </a:t>
            </a:r>
            <a:r>
              <a:rPr lang="en-AU" sz="1100" smtClean="0">
                <a:solidFill>
                  <a:schemeClr val="tx1">
                    <a:lumMod val="65000"/>
                    <a:lumOff val="35000"/>
                  </a:schemeClr>
                </a:solidFill>
                <a:latin typeface="Lato Bold" panose="020F0802020204030203" pitchFamily="34" charset="0"/>
              </a:rPr>
              <a:t>y </a:t>
            </a:r>
            <a:r>
              <a:rPr lang="en-AU" sz="1100" err="1" smtClean="0">
                <a:solidFill>
                  <a:schemeClr val="tx1">
                    <a:lumMod val="65000"/>
                    <a:lumOff val="35000"/>
                  </a:schemeClr>
                </a:solidFill>
                <a:latin typeface="Lato Bold" panose="020F0802020204030203" pitchFamily="34" charset="0"/>
              </a:rPr>
              <a:t>cuyo</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código</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está</a:t>
            </a:r>
            <a:r>
              <a:rPr lang="en-AU" sz="1100" smtClean="0">
                <a:solidFill>
                  <a:schemeClr val="tx1">
                    <a:lumMod val="65000"/>
                    <a:lumOff val="35000"/>
                  </a:schemeClr>
                </a:solidFill>
                <a:latin typeface="Lato Bold" panose="020F0802020204030203" pitchFamily="34" charset="0"/>
              </a:rPr>
              <a:t> </a:t>
            </a:r>
            <a:r>
              <a:rPr lang="en-AU" sz="1100" err="1" smtClean="0">
                <a:solidFill>
                  <a:schemeClr val="tx1">
                    <a:lumMod val="65000"/>
                    <a:lumOff val="35000"/>
                  </a:schemeClr>
                </a:solidFill>
                <a:latin typeface="Lato Bold" panose="020F0802020204030203" pitchFamily="34" charset="0"/>
              </a:rPr>
              <a:t>disponible</a:t>
            </a:r>
            <a:r>
              <a:rPr lang="en-AU" sz="1100" smtClean="0">
                <a:solidFill>
                  <a:schemeClr val="tx1">
                    <a:lumMod val="65000"/>
                    <a:lumOff val="35000"/>
                  </a:schemeClr>
                </a:solidFill>
                <a:latin typeface="Lato Bold" panose="020F0802020204030203" pitchFamily="34" charset="0"/>
              </a:rPr>
              <a:t> para revision y mejora</a:t>
            </a:r>
            <a:endParaRPr lang="en-AU" sz="1100">
              <a:solidFill>
                <a:schemeClr val="tx1">
                  <a:lumMod val="65000"/>
                  <a:lumOff val="35000"/>
                </a:schemeClr>
              </a:solidFill>
              <a:latin typeface="Lato Bold" panose="020F0802020204030203" pitchFamily="34" charset="0"/>
            </a:endParaRPr>
          </a:p>
        </p:txBody>
      </p:sp>
      <p:sp>
        <p:nvSpPr>
          <p:cNvPr id="114" name="Text Placeholder 33"/>
          <p:cNvSpPr txBox="1">
            <a:spLocks/>
          </p:cNvSpPr>
          <p:nvPr/>
        </p:nvSpPr>
        <p:spPr>
          <a:xfrm>
            <a:off x="7183358" y="4887628"/>
            <a:ext cx="3406753"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err="1" smtClean="0">
                <a:solidFill>
                  <a:srgbClr val="0099CC"/>
                </a:solidFill>
                <a:latin typeface="Lato Bold" panose="020F0802020204030203" pitchFamily="34" charset="0"/>
              </a:rPr>
              <a:t>Controlada</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por</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programa</a:t>
            </a:r>
            <a:r>
              <a:rPr lang="en-AU" sz="1600" smtClean="0">
                <a:solidFill>
                  <a:srgbClr val="0099CC"/>
                </a:solidFill>
                <a:latin typeface="Lato Bold" panose="020F0802020204030203" pitchFamily="34" charset="0"/>
              </a:rPr>
              <a:t> </a:t>
            </a:r>
            <a:r>
              <a:rPr lang="en-AU" sz="1600" err="1" smtClean="0">
                <a:solidFill>
                  <a:srgbClr val="0099CC"/>
                </a:solidFill>
                <a:latin typeface="Lato Bold" panose="020F0802020204030203" pitchFamily="34" charset="0"/>
              </a:rPr>
              <a:t>abierto</a:t>
            </a:r>
            <a:endParaRPr lang="en-AU" sz="1600">
              <a:solidFill>
                <a:srgbClr val="0099CC"/>
              </a:solidFill>
              <a:latin typeface="Lato Bold" panose="020F0802020204030203" pitchFamily="34" charset="0"/>
            </a:endParaRPr>
          </a:p>
        </p:txBody>
      </p:sp>
      <p:sp>
        <p:nvSpPr>
          <p:cNvPr id="5" name="Rectángulo 4"/>
          <p:cNvSpPr/>
          <p:nvPr/>
        </p:nvSpPr>
        <p:spPr>
          <a:xfrm>
            <a:off x="4635999" y="3589555"/>
            <a:ext cx="349776" cy="369332"/>
          </a:xfrm>
          <a:prstGeom prst="rect">
            <a:avLst/>
          </a:prstGeom>
        </p:spPr>
        <p:txBody>
          <a:bodyPr wrap="none">
            <a:spAutoFit/>
          </a:bodyPr>
          <a:lstStyle/>
          <a:p>
            <a:r>
              <a:rPr lang="es-ES">
                <a:solidFill>
                  <a:srgbClr val="333333"/>
                </a:solidFill>
                <a:latin typeface="FontAwesome" pitchFamily="2" charset="0"/>
              </a:rPr>
              <a:t></a:t>
            </a:r>
            <a:endParaRPr lang="es-ES"/>
          </a:p>
        </p:txBody>
      </p:sp>
      <p:sp>
        <p:nvSpPr>
          <p:cNvPr id="31" name="Text Placeholder 33"/>
          <p:cNvSpPr txBox="1">
            <a:spLocks/>
          </p:cNvSpPr>
          <p:nvPr/>
        </p:nvSpPr>
        <p:spPr>
          <a:xfrm>
            <a:off x="5344403" y="6076709"/>
            <a:ext cx="623286" cy="425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AU" sz="1600" smtClean="0">
                <a:solidFill>
                  <a:srgbClr val="0099CC"/>
                </a:solidFill>
                <a:latin typeface="Lato Bold" panose="020F0802020204030203" pitchFamily="34" charset="0"/>
              </a:rPr>
              <a:t>… y …</a:t>
            </a:r>
            <a:endParaRPr lang="en-AU" sz="1600">
              <a:solidFill>
                <a:srgbClr val="0099CC"/>
              </a:solidFill>
              <a:latin typeface="Lato Bold" panose="020F0802020204030203" pitchFamily="34" charset="0"/>
            </a:endParaRPr>
          </a:p>
        </p:txBody>
      </p:sp>
    </p:spTree>
    <p:extLst>
      <p:ext uri="{BB962C8B-B14F-4D97-AF65-F5344CB8AC3E}">
        <p14:creationId xmlns:p14="http://schemas.microsoft.com/office/powerpoint/2010/main" val="1591852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left)">
                                      <p:cBhvr>
                                        <p:cTn id="21" dur="500"/>
                                        <p:tgtEl>
                                          <p:spTgt spid="8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wipe(left)">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wipe(left)">
                                      <p:cBhvr>
                                        <p:cTn id="34" dur="500"/>
                                        <p:tgtEl>
                                          <p:spTgt spid="10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wipe(left)">
                                      <p:cBhvr>
                                        <p:cTn id="37" dur="500"/>
                                        <p:tgtEl>
                                          <p:spTgt spid="10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95"/>
                                        </p:tgtEl>
                                        <p:attrNameLst>
                                          <p:attrName>style.visibility</p:attrName>
                                        </p:attrNameLst>
                                      </p:cBhvr>
                                      <p:to>
                                        <p:strVal val="visible"/>
                                      </p:to>
                                    </p:set>
                                    <p:animEffect transition="in" filter="wipe(left)">
                                      <p:cBhvr>
                                        <p:cTn id="45" dur="500"/>
                                        <p:tgtEl>
                                          <p:spTgt spid="9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wipe(left)">
                                      <p:cBhvr>
                                        <p:cTn id="48" dur="500"/>
                                        <p:tgtEl>
                                          <p:spTgt spid="9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down)">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fade">
                                      <p:cBhvr>
                                        <p:cTn id="56" dur="500"/>
                                        <p:tgtEl>
                                          <p:spTgt spid="10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wipe(left)">
                                      <p:cBhvr>
                                        <p:cTn id="59" dur="500"/>
                                        <p:tgtEl>
                                          <p:spTgt spid="105"/>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06"/>
                                        </p:tgtEl>
                                        <p:attrNameLst>
                                          <p:attrName>style.visibility</p:attrName>
                                        </p:attrNameLst>
                                      </p:cBhvr>
                                      <p:to>
                                        <p:strVal val="visible"/>
                                      </p:to>
                                    </p:set>
                                    <p:animEffect transition="in" filter="wipe(left)">
                                      <p:cBhvr>
                                        <p:cTn id="62" dur="500"/>
                                        <p:tgtEl>
                                          <p:spTgt spid="10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7"/>
                                        </p:tgtEl>
                                        <p:attrNameLst>
                                          <p:attrName>style.visibility</p:attrName>
                                        </p:attrNameLst>
                                      </p:cBhvr>
                                      <p:to>
                                        <p:strVal val="visible"/>
                                      </p:to>
                                    </p:set>
                                    <p:animEffect transition="in" filter="fade">
                                      <p:cBhvr>
                                        <p:cTn id="67" dur="500"/>
                                        <p:tgtEl>
                                          <p:spTgt spid="107"/>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09"/>
                                        </p:tgtEl>
                                        <p:attrNameLst>
                                          <p:attrName>style.visibility</p:attrName>
                                        </p:attrNameLst>
                                      </p:cBhvr>
                                      <p:to>
                                        <p:strVal val="visible"/>
                                      </p:to>
                                    </p:set>
                                    <p:animEffect transition="in" filter="wipe(left)">
                                      <p:cBhvr>
                                        <p:cTn id="70" dur="500"/>
                                        <p:tgtEl>
                                          <p:spTgt spid="109"/>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animEffect transition="in" filter="wipe(left)">
                                      <p:cBhvr>
                                        <p:cTn id="73" dur="500"/>
                                        <p:tgtEl>
                                          <p:spTgt spid="11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11"/>
                                        </p:tgtEl>
                                        <p:attrNameLst>
                                          <p:attrName>style.visibility</p:attrName>
                                        </p:attrNameLst>
                                      </p:cBhvr>
                                      <p:to>
                                        <p:strVal val="visible"/>
                                      </p:to>
                                    </p:set>
                                    <p:animEffect transition="in" filter="fade">
                                      <p:cBhvr>
                                        <p:cTn id="78" dur="500"/>
                                        <p:tgtEl>
                                          <p:spTgt spid="111"/>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13"/>
                                        </p:tgtEl>
                                        <p:attrNameLst>
                                          <p:attrName>style.visibility</p:attrName>
                                        </p:attrNameLst>
                                      </p:cBhvr>
                                      <p:to>
                                        <p:strVal val="visible"/>
                                      </p:to>
                                    </p:set>
                                    <p:animEffect transition="in" filter="wipe(left)">
                                      <p:cBhvr>
                                        <p:cTn id="81" dur="500"/>
                                        <p:tgtEl>
                                          <p:spTgt spid="11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14"/>
                                        </p:tgtEl>
                                        <p:attrNameLst>
                                          <p:attrName>style.visibility</p:attrName>
                                        </p:attrNameLst>
                                      </p:cBhvr>
                                      <p:to>
                                        <p:strVal val="visible"/>
                                      </p:to>
                                    </p:set>
                                    <p:animEffect transition="in" filter="wipe(left)">
                                      <p:cBhvr>
                                        <p:cTn id="84" dur="500"/>
                                        <p:tgtEl>
                                          <p:spTgt spid="114"/>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left)">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P spid="81" grpId="0" animBg="1"/>
      <p:bldP spid="83" grpId="0"/>
      <p:bldP spid="84" grpId="0"/>
      <p:bldP spid="93" grpId="0" animBg="1"/>
      <p:bldP spid="95" grpId="0"/>
      <p:bldP spid="96" grpId="0"/>
      <p:bldP spid="98" grpId="0" animBg="1"/>
      <p:bldP spid="100" grpId="0"/>
      <p:bldP spid="101" grpId="0"/>
      <p:bldP spid="103" grpId="0" animBg="1"/>
      <p:bldP spid="105" grpId="0"/>
      <p:bldP spid="106" grpId="0"/>
      <p:bldP spid="107" grpId="0" animBg="1"/>
      <p:bldP spid="109" grpId="0"/>
      <p:bldP spid="110" grpId="0"/>
      <p:bldP spid="111" grpId="0" animBg="1"/>
      <p:bldP spid="113" grpId="0"/>
      <p:bldP spid="114" grpId="0"/>
      <p:bldP spid="5"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Cryptocurrency</a:t>
            </a:r>
            <a:endParaRPr lang="id-ID"/>
          </a:p>
        </p:txBody>
      </p:sp>
      <p:sp>
        <p:nvSpPr>
          <p:cNvPr id="2" name="Text Placeholder 1"/>
          <p:cNvSpPr>
            <a:spLocks noGrp="1"/>
          </p:cNvSpPr>
          <p:nvPr>
            <p:ph type="body" sz="quarter" idx="13"/>
          </p:nvPr>
        </p:nvSpPr>
        <p:spPr/>
        <p:txBody>
          <a:bodyPr/>
          <a:lstStyle/>
          <a:p>
            <a:r>
              <a:rPr lang="en-US" err="1" smtClean="0">
                <a:solidFill>
                  <a:srgbClr val="0099CC"/>
                </a:solidFill>
              </a:rPr>
              <a:t>Criptodivisas</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4</a:t>
            </a:fld>
            <a:endParaRPr lang="en-US"/>
          </a:p>
        </p:txBody>
      </p:sp>
      <p:pic>
        <p:nvPicPr>
          <p:cNvPr id="6" name="Imagen 5"/>
          <p:cNvPicPr>
            <a:picLocks noChangeAspect="1"/>
          </p:cNvPicPr>
          <p:nvPr/>
        </p:nvPicPr>
        <p:blipFill>
          <a:blip r:embed="rId3"/>
          <a:stretch>
            <a:fillRect/>
          </a:stretch>
        </p:blipFill>
        <p:spPr>
          <a:xfrm>
            <a:off x="1193610" y="1679271"/>
            <a:ext cx="9791636" cy="4938730"/>
          </a:xfrm>
          <a:prstGeom prst="rect">
            <a:avLst/>
          </a:prstGeom>
        </p:spPr>
      </p:pic>
    </p:spTree>
    <p:extLst>
      <p:ext uri="{BB962C8B-B14F-4D97-AF65-F5344CB8AC3E}">
        <p14:creationId xmlns:p14="http://schemas.microsoft.com/office/powerpoint/2010/main" val="4094406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Bitcoin forks or ALT-coins</a:t>
            </a:r>
            <a:endParaRPr lang="id-ID"/>
          </a:p>
        </p:txBody>
      </p:sp>
      <p:sp>
        <p:nvSpPr>
          <p:cNvPr id="2" name="Text Placeholder 1"/>
          <p:cNvSpPr>
            <a:spLocks noGrp="1"/>
          </p:cNvSpPr>
          <p:nvPr>
            <p:ph type="body" sz="quarter" idx="13"/>
          </p:nvPr>
        </p:nvSpPr>
        <p:spPr/>
        <p:txBody>
          <a:bodyPr/>
          <a:lstStyle/>
          <a:p>
            <a:r>
              <a:rPr lang="en-US" err="1" smtClean="0">
                <a:solidFill>
                  <a:srgbClr val="0099CC"/>
                </a:solidFill>
              </a:rPr>
              <a:t>Criptodivisas</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5</a:t>
            </a:fld>
            <a:endParaRPr lang="en-US"/>
          </a:p>
        </p:txBody>
      </p:sp>
      <p:grpSp>
        <p:nvGrpSpPr>
          <p:cNvPr id="10" name="Grupo 9"/>
          <p:cNvGrpSpPr/>
          <p:nvPr/>
        </p:nvGrpSpPr>
        <p:grpSpPr>
          <a:xfrm>
            <a:off x="197027" y="1207129"/>
            <a:ext cx="7019925" cy="5409386"/>
            <a:chOff x="333375" y="1181729"/>
            <a:chExt cx="7019925" cy="5409386"/>
          </a:xfrm>
        </p:grpSpPr>
        <p:pic>
          <p:nvPicPr>
            <p:cNvPr id="6" name="Imagen 5"/>
            <p:cNvPicPr>
              <a:picLocks noChangeAspect="1"/>
            </p:cNvPicPr>
            <p:nvPr/>
          </p:nvPicPr>
          <p:blipFill rotWithShape="1">
            <a:blip r:embed="rId3"/>
            <a:srcRect b="2865"/>
            <a:stretch/>
          </p:blipFill>
          <p:spPr>
            <a:xfrm>
              <a:off x="333375" y="1181729"/>
              <a:ext cx="7019925" cy="3034671"/>
            </a:xfrm>
            <a:prstGeom prst="rect">
              <a:avLst/>
            </a:prstGeom>
          </p:spPr>
        </p:pic>
        <p:pic>
          <p:nvPicPr>
            <p:cNvPr id="7" name="Imagen 6"/>
            <p:cNvPicPr>
              <a:picLocks noChangeAspect="1"/>
            </p:cNvPicPr>
            <p:nvPr/>
          </p:nvPicPr>
          <p:blipFill rotWithShape="1">
            <a:blip r:embed="rId4"/>
            <a:srcRect t="7655"/>
            <a:stretch/>
          </p:blipFill>
          <p:spPr>
            <a:xfrm>
              <a:off x="333375" y="4453711"/>
              <a:ext cx="7019925" cy="2137404"/>
            </a:xfrm>
            <a:prstGeom prst="rect">
              <a:avLst/>
            </a:prstGeom>
          </p:spPr>
        </p:pic>
        <p:pic>
          <p:nvPicPr>
            <p:cNvPr id="9" name="Imagen 8"/>
            <p:cNvPicPr>
              <a:picLocks noChangeAspect="1"/>
            </p:cNvPicPr>
            <p:nvPr/>
          </p:nvPicPr>
          <p:blipFill>
            <a:blip r:embed="rId5"/>
            <a:stretch>
              <a:fillRect/>
            </a:stretch>
          </p:blipFill>
          <p:spPr>
            <a:xfrm>
              <a:off x="717695" y="4216400"/>
              <a:ext cx="5838825" cy="266700"/>
            </a:xfrm>
            <a:prstGeom prst="rect">
              <a:avLst/>
            </a:prstGeom>
          </p:spPr>
        </p:pic>
      </p:grpSp>
      <p:sp>
        <p:nvSpPr>
          <p:cNvPr id="13" name="Rectángulo redondeado 12"/>
          <p:cNvSpPr/>
          <p:nvPr/>
        </p:nvSpPr>
        <p:spPr>
          <a:xfrm>
            <a:off x="8293923" y="1278245"/>
            <a:ext cx="2944691" cy="59563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2">
                    <a:lumMod val="75000"/>
                    <a:alpha val="79000"/>
                  </a:schemeClr>
                </a:solidFill>
              </a:rPr>
              <a:t>Market Cap:</a:t>
            </a:r>
            <a:r>
              <a:rPr lang="es-ES">
                <a:solidFill>
                  <a:schemeClr val="tx2">
                    <a:lumMod val="75000"/>
                  </a:schemeClr>
                </a:solidFill>
              </a:rPr>
              <a:t> </a:t>
            </a:r>
            <a:r>
              <a:rPr lang="es-ES" b="1">
                <a:solidFill>
                  <a:schemeClr val="tx2">
                    <a:lumMod val="75000"/>
                  </a:schemeClr>
                </a:solidFill>
              </a:rPr>
              <a:t>$</a:t>
            </a:r>
            <a:r>
              <a:rPr lang="es-ES" b="1" smtClean="0">
                <a:solidFill>
                  <a:schemeClr val="tx2">
                    <a:lumMod val="75000"/>
                  </a:schemeClr>
                </a:solidFill>
              </a:rPr>
              <a:t>7.937.472.280</a:t>
            </a:r>
            <a:endParaRPr lang="es-ES"/>
          </a:p>
        </p:txBody>
      </p:sp>
      <p:sp>
        <p:nvSpPr>
          <p:cNvPr id="19" name="Rectángulo redondeado 18"/>
          <p:cNvSpPr/>
          <p:nvPr/>
        </p:nvSpPr>
        <p:spPr>
          <a:xfrm>
            <a:off x="8293923" y="2089460"/>
            <a:ext cx="2944691" cy="59563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mtClean="0">
                <a:solidFill>
                  <a:schemeClr val="tx2">
                    <a:lumMod val="75000"/>
                    <a:alpha val="79000"/>
                  </a:schemeClr>
                </a:solidFill>
              </a:rPr>
              <a:t>24h Vol:</a:t>
            </a:r>
            <a:r>
              <a:rPr lang="es-ES" smtClean="0">
                <a:solidFill>
                  <a:schemeClr val="tx2">
                    <a:lumMod val="75000"/>
                  </a:schemeClr>
                </a:solidFill>
              </a:rPr>
              <a:t>           </a:t>
            </a:r>
            <a:r>
              <a:rPr lang="es-ES" b="1" smtClean="0">
                <a:solidFill>
                  <a:schemeClr val="tx2">
                    <a:lumMod val="75000"/>
                  </a:schemeClr>
                </a:solidFill>
              </a:rPr>
              <a:t>$74,307,454</a:t>
            </a:r>
            <a:endParaRPr lang="es-ES"/>
          </a:p>
        </p:txBody>
      </p:sp>
      <p:sp>
        <p:nvSpPr>
          <p:cNvPr id="20" name="Rectángulo redondeado 19"/>
          <p:cNvSpPr/>
          <p:nvPr/>
        </p:nvSpPr>
        <p:spPr>
          <a:xfrm>
            <a:off x="7776339" y="3709210"/>
            <a:ext cx="1798983" cy="54387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mtClean="0">
                <a:solidFill>
                  <a:schemeClr val="tx2">
                    <a:lumMod val="75000"/>
                    <a:alpha val="79000"/>
                  </a:schemeClr>
                </a:solidFill>
              </a:rPr>
              <a:t>Crypto Types:</a:t>
            </a:r>
            <a:endParaRPr lang="es-ES"/>
          </a:p>
        </p:txBody>
      </p:sp>
      <p:sp>
        <p:nvSpPr>
          <p:cNvPr id="21" name="Rectángulo redondeado 20"/>
          <p:cNvSpPr/>
          <p:nvPr/>
        </p:nvSpPr>
        <p:spPr>
          <a:xfrm>
            <a:off x="8155905" y="4368755"/>
            <a:ext cx="1419417" cy="59563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smtClean="0">
                <a:solidFill>
                  <a:schemeClr val="tx2">
                    <a:lumMod val="75000"/>
                  </a:schemeClr>
                </a:solidFill>
              </a:rPr>
              <a:t>Bitcoin Forks</a:t>
            </a:r>
            <a:endParaRPr lang="es-ES" sz="1200"/>
          </a:p>
        </p:txBody>
      </p:sp>
      <p:sp>
        <p:nvSpPr>
          <p:cNvPr id="22" name="Rectángulo redondeado 21"/>
          <p:cNvSpPr/>
          <p:nvPr/>
        </p:nvSpPr>
        <p:spPr>
          <a:xfrm>
            <a:off x="8155905" y="5062541"/>
            <a:ext cx="1419417" cy="59563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smtClean="0">
                <a:solidFill>
                  <a:schemeClr val="tx2">
                    <a:lumMod val="75000"/>
                  </a:schemeClr>
                </a:solidFill>
              </a:rPr>
              <a:t>Alt Coins</a:t>
            </a:r>
            <a:endParaRPr lang="es-ES" sz="1200"/>
          </a:p>
        </p:txBody>
      </p:sp>
      <p:sp>
        <p:nvSpPr>
          <p:cNvPr id="23" name="Rectángulo redondeado 22"/>
          <p:cNvSpPr/>
          <p:nvPr/>
        </p:nvSpPr>
        <p:spPr>
          <a:xfrm>
            <a:off x="8155905" y="5756327"/>
            <a:ext cx="1419418" cy="59563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smtClean="0">
                <a:solidFill>
                  <a:schemeClr val="tx2">
                    <a:lumMod val="75000"/>
                  </a:schemeClr>
                </a:solidFill>
              </a:rPr>
              <a:t>Coloured Coins</a:t>
            </a:r>
            <a:endParaRPr lang="es-ES" sz="1200"/>
          </a:p>
        </p:txBody>
      </p:sp>
      <p:sp>
        <p:nvSpPr>
          <p:cNvPr id="24" name="Rectángulo redondeado 23"/>
          <p:cNvSpPr/>
          <p:nvPr/>
        </p:nvSpPr>
        <p:spPr>
          <a:xfrm>
            <a:off x="9878312" y="3709058"/>
            <a:ext cx="1798983" cy="54387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mtClean="0">
                <a:solidFill>
                  <a:schemeClr val="tx2">
                    <a:lumMod val="75000"/>
                    <a:alpha val="79000"/>
                  </a:schemeClr>
                </a:solidFill>
              </a:rPr>
              <a:t>AlgoTypes:</a:t>
            </a:r>
            <a:endParaRPr lang="es-ES"/>
          </a:p>
        </p:txBody>
      </p:sp>
      <p:sp>
        <p:nvSpPr>
          <p:cNvPr id="25" name="Rectángulo redondeado 24"/>
          <p:cNvSpPr/>
          <p:nvPr/>
        </p:nvSpPr>
        <p:spPr>
          <a:xfrm>
            <a:off x="9878312" y="4365878"/>
            <a:ext cx="1419417" cy="59563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smtClean="0">
                <a:solidFill>
                  <a:schemeClr val="tx2">
                    <a:lumMod val="75000"/>
                  </a:schemeClr>
                </a:solidFill>
              </a:rPr>
              <a:t>PoW</a:t>
            </a:r>
            <a:endParaRPr lang="es-ES" sz="1200"/>
          </a:p>
        </p:txBody>
      </p:sp>
      <p:sp>
        <p:nvSpPr>
          <p:cNvPr id="27" name="Rectángulo redondeado 26"/>
          <p:cNvSpPr/>
          <p:nvPr/>
        </p:nvSpPr>
        <p:spPr>
          <a:xfrm>
            <a:off x="9878312" y="5059664"/>
            <a:ext cx="1419417" cy="59563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smtClean="0">
                <a:solidFill>
                  <a:schemeClr val="tx2">
                    <a:lumMod val="75000"/>
                  </a:schemeClr>
                </a:solidFill>
              </a:rPr>
              <a:t>PoS</a:t>
            </a:r>
            <a:endParaRPr lang="es-ES" sz="1200"/>
          </a:p>
        </p:txBody>
      </p:sp>
      <p:sp>
        <p:nvSpPr>
          <p:cNvPr id="28" name="Rectángulo redondeado 27"/>
          <p:cNvSpPr/>
          <p:nvPr/>
        </p:nvSpPr>
        <p:spPr>
          <a:xfrm>
            <a:off x="9878312" y="5753450"/>
            <a:ext cx="1419418" cy="59563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smtClean="0">
                <a:solidFill>
                  <a:schemeClr val="tx2">
                    <a:lumMod val="75000"/>
                  </a:schemeClr>
                </a:solidFill>
              </a:rPr>
              <a:t>Hybrid</a:t>
            </a:r>
            <a:endParaRPr lang="es-ES" sz="1200"/>
          </a:p>
        </p:txBody>
      </p:sp>
      <p:sp>
        <p:nvSpPr>
          <p:cNvPr id="29" name="Rectángulo redondeado 28"/>
          <p:cNvSpPr/>
          <p:nvPr/>
        </p:nvSpPr>
        <p:spPr>
          <a:xfrm>
            <a:off x="7413815" y="2865219"/>
            <a:ext cx="4704906" cy="59563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mtClean="0">
                <a:solidFill>
                  <a:schemeClr val="tx2">
                    <a:lumMod val="75000"/>
                    <a:alpha val="79000"/>
                  </a:schemeClr>
                </a:solidFill>
              </a:rPr>
              <a:t>3,311 cryptocoins </a:t>
            </a:r>
            <a:r>
              <a:rPr lang="es-ES" b="1" smtClean="0">
                <a:solidFill>
                  <a:schemeClr val="tx2">
                    <a:lumMod val="75000"/>
                  </a:schemeClr>
                </a:solidFill>
              </a:rPr>
              <a:t>$627,767,353,523,76</a:t>
            </a:r>
            <a:endParaRPr lang="es-ES"/>
          </a:p>
        </p:txBody>
      </p:sp>
    </p:spTree>
    <p:extLst>
      <p:ext uri="{BB962C8B-B14F-4D97-AF65-F5344CB8AC3E}">
        <p14:creationId xmlns:p14="http://schemas.microsoft.com/office/powerpoint/2010/main" val="1225046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6"/>
          <p:cNvPicPr>
            <a:picLocks noChangeAspect="1"/>
          </p:cNvPicPr>
          <p:nvPr/>
        </p:nvPicPr>
        <p:blipFill rotWithShape="1">
          <a:blip r:embed="rId3"/>
          <a:srcRect l="76100"/>
          <a:stretch/>
        </p:blipFill>
        <p:spPr>
          <a:xfrm>
            <a:off x="9359900" y="2644775"/>
            <a:ext cx="2834840" cy="3670300"/>
          </a:xfrm>
          <a:prstGeom prst="rect">
            <a:avLst/>
          </a:prstGeom>
        </p:spPr>
      </p:pic>
      <p:grpSp>
        <p:nvGrpSpPr>
          <p:cNvPr id="10" name="Grupo 9"/>
          <p:cNvGrpSpPr/>
          <p:nvPr/>
        </p:nvGrpSpPr>
        <p:grpSpPr>
          <a:xfrm>
            <a:off x="7110249" y="2644775"/>
            <a:ext cx="1538451" cy="3670300"/>
            <a:chOff x="7110249" y="2644775"/>
            <a:chExt cx="1538451" cy="3670300"/>
          </a:xfrm>
        </p:grpSpPr>
        <p:pic>
          <p:nvPicPr>
            <p:cNvPr id="45" name="Picture 6"/>
            <p:cNvPicPr>
              <a:picLocks noChangeAspect="1"/>
            </p:cNvPicPr>
            <p:nvPr/>
          </p:nvPicPr>
          <p:blipFill rotWithShape="1">
            <a:blip r:embed="rId3"/>
            <a:srcRect l="57135" r="32464"/>
            <a:stretch/>
          </p:blipFill>
          <p:spPr>
            <a:xfrm>
              <a:off x="7110249" y="2644775"/>
              <a:ext cx="1233652" cy="3670300"/>
            </a:xfrm>
            <a:prstGeom prst="rect">
              <a:avLst/>
            </a:prstGeom>
          </p:spPr>
        </p:pic>
        <p:sp>
          <p:nvSpPr>
            <p:cNvPr id="6" name="Rectángulo 5"/>
            <p:cNvSpPr/>
            <p:nvPr/>
          </p:nvSpPr>
          <p:spPr>
            <a:xfrm>
              <a:off x="8216900" y="3263900"/>
              <a:ext cx="431800" cy="256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9" name="Picture 6"/>
          <p:cNvPicPr>
            <a:picLocks noChangeAspect="1"/>
          </p:cNvPicPr>
          <p:nvPr/>
        </p:nvPicPr>
        <p:blipFill rotWithShape="1">
          <a:blip r:embed="rId3"/>
          <a:srcRect l="66378" r="23829"/>
          <a:stretch/>
        </p:blipFill>
        <p:spPr>
          <a:xfrm>
            <a:off x="8206740" y="2644775"/>
            <a:ext cx="1161548" cy="3670300"/>
          </a:xfrm>
          <a:prstGeom prst="rect">
            <a:avLst/>
          </a:prstGeom>
        </p:spPr>
      </p:pic>
      <p:sp>
        <p:nvSpPr>
          <p:cNvPr id="3" name="Text Placeholder 2"/>
          <p:cNvSpPr>
            <a:spLocks noGrp="1"/>
          </p:cNvSpPr>
          <p:nvPr>
            <p:ph type="body" sz="quarter" idx="14"/>
          </p:nvPr>
        </p:nvSpPr>
        <p:spPr/>
        <p:txBody>
          <a:bodyPr/>
          <a:lstStyle/>
          <a:p>
            <a:r>
              <a:rPr lang="es-ES" smtClean="0"/>
              <a:t>Bitcoin price</a:t>
            </a:r>
            <a:endParaRPr lang="id-ID"/>
          </a:p>
        </p:txBody>
      </p:sp>
      <p:sp>
        <p:nvSpPr>
          <p:cNvPr id="2" name="Text Placeholder 1"/>
          <p:cNvSpPr>
            <a:spLocks noGrp="1"/>
          </p:cNvSpPr>
          <p:nvPr>
            <p:ph type="body" sz="quarter" idx="13"/>
          </p:nvPr>
        </p:nvSpPr>
        <p:spPr/>
        <p:txBody>
          <a:bodyPr/>
          <a:lstStyle/>
          <a:p>
            <a:r>
              <a:rPr lang="en-US" smtClean="0">
                <a:solidFill>
                  <a:srgbClr val="0099CC"/>
                </a:solidFill>
              </a:rPr>
              <a:t>Evolución precio bitcoin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6</a:t>
            </a:fld>
            <a:endParaRPr lang="en-US"/>
          </a:p>
        </p:txBody>
      </p:sp>
      <p:pic>
        <p:nvPicPr>
          <p:cNvPr id="7" name="Imagen 6"/>
          <p:cNvPicPr>
            <a:picLocks noChangeAspect="1"/>
          </p:cNvPicPr>
          <p:nvPr/>
        </p:nvPicPr>
        <p:blipFill rotWithShape="1">
          <a:blip r:embed="rId3"/>
          <a:srcRect r="94031"/>
          <a:stretch/>
        </p:blipFill>
        <p:spPr>
          <a:xfrm>
            <a:off x="333375" y="2644775"/>
            <a:ext cx="708025" cy="3670300"/>
          </a:xfrm>
          <a:prstGeom prst="rect">
            <a:avLst/>
          </a:prstGeom>
        </p:spPr>
      </p:pic>
      <p:pic>
        <p:nvPicPr>
          <p:cNvPr id="30" name="Picture 6"/>
          <p:cNvPicPr>
            <a:picLocks noChangeAspect="1"/>
          </p:cNvPicPr>
          <p:nvPr/>
        </p:nvPicPr>
        <p:blipFill rotWithShape="1">
          <a:blip r:embed="rId3"/>
          <a:srcRect r="76899"/>
          <a:stretch/>
        </p:blipFill>
        <p:spPr>
          <a:xfrm>
            <a:off x="333375" y="2644775"/>
            <a:ext cx="2740025" cy="3670300"/>
          </a:xfrm>
          <a:prstGeom prst="rect">
            <a:avLst/>
          </a:prstGeom>
        </p:spPr>
      </p:pic>
      <p:pic>
        <p:nvPicPr>
          <p:cNvPr id="38" name="Picture 6"/>
          <p:cNvPicPr>
            <a:picLocks noChangeAspect="1"/>
          </p:cNvPicPr>
          <p:nvPr/>
        </p:nvPicPr>
        <p:blipFill rotWithShape="1">
          <a:blip r:embed="rId3"/>
          <a:srcRect l="3721" r="41245"/>
          <a:stretch/>
        </p:blipFill>
        <p:spPr>
          <a:xfrm>
            <a:off x="774700" y="2644775"/>
            <a:ext cx="6527800" cy="3670300"/>
          </a:xfrm>
          <a:prstGeom prst="rect">
            <a:avLst/>
          </a:prstGeom>
        </p:spPr>
      </p:pic>
      <p:grpSp>
        <p:nvGrpSpPr>
          <p:cNvPr id="19" name="Grupo 18"/>
          <p:cNvGrpSpPr/>
          <p:nvPr/>
        </p:nvGrpSpPr>
        <p:grpSpPr>
          <a:xfrm>
            <a:off x="103186" y="4619357"/>
            <a:ext cx="2384423" cy="842963"/>
            <a:chOff x="103186" y="4619357"/>
            <a:chExt cx="2384423" cy="842963"/>
          </a:xfrm>
        </p:grpSpPr>
        <p:pic>
          <p:nvPicPr>
            <p:cNvPr id="5" name="Imagen 4"/>
            <p:cNvPicPr>
              <a:picLocks noChangeAspect="1"/>
            </p:cNvPicPr>
            <p:nvPr/>
          </p:nvPicPr>
          <p:blipFill>
            <a:blip r:embed="rId4"/>
            <a:stretch>
              <a:fillRect/>
            </a:stretch>
          </p:blipFill>
          <p:spPr>
            <a:xfrm>
              <a:off x="103186" y="4619357"/>
              <a:ext cx="2384423" cy="523875"/>
            </a:xfrm>
            <a:prstGeom prst="rect">
              <a:avLst/>
            </a:prstGeom>
          </p:spPr>
        </p:pic>
        <p:cxnSp>
          <p:nvCxnSpPr>
            <p:cNvPr id="16" name="Conector recto 15"/>
            <p:cNvCxnSpPr/>
            <p:nvPr/>
          </p:nvCxnSpPr>
          <p:spPr>
            <a:xfrm flipV="1">
              <a:off x="558800" y="5041900"/>
              <a:ext cx="0" cy="42042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3" name="Group 21"/>
          <p:cNvGrpSpPr/>
          <p:nvPr/>
        </p:nvGrpSpPr>
        <p:grpSpPr>
          <a:xfrm>
            <a:off x="660182" y="2533637"/>
            <a:ext cx="5095875" cy="2837004"/>
            <a:chOff x="825282" y="2415106"/>
            <a:chExt cx="5095875" cy="2837004"/>
          </a:xfrm>
        </p:grpSpPr>
        <p:pic>
          <p:nvPicPr>
            <p:cNvPr id="34" name="Imagen 33"/>
            <p:cNvPicPr>
              <a:picLocks noChangeAspect="1"/>
            </p:cNvPicPr>
            <p:nvPr/>
          </p:nvPicPr>
          <p:blipFill>
            <a:blip r:embed="rId5"/>
            <a:stretch>
              <a:fillRect/>
            </a:stretch>
          </p:blipFill>
          <p:spPr>
            <a:xfrm>
              <a:off x="825282" y="2415106"/>
              <a:ext cx="5095875" cy="581025"/>
            </a:xfrm>
            <a:prstGeom prst="rect">
              <a:avLst/>
            </a:prstGeom>
          </p:spPr>
        </p:pic>
        <p:cxnSp>
          <p:nvCxnSpPr>
            <p:cNvPr id="37" name="Conector recto 36"/>
            <p:cNvCxnSpPr/>
            <p:nvPr/>
          </p:nvCxnSpPr>
          <p:spPr>
            <a:xfrm>
              <a:off x="2882900" y="2939641"/>
              <a:ext cx="0" cy="23124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28"/>
          <p:cNvGrpSpPr/>
          <p:nvPr/>
        </p:nvGrpSpPr>
        <p:grpSpPr>
          <a:xfrm>
            <a:off x="4030662" y="4881295"/>
            <a:ext cx="2992438" cy="581025"/>
            <a:chOff x="4030662" y="4881295"/>
            <a:chExt cx="2992438" cy="581025"/>
          </a:xfrm>
        </p:grpSpPr>
        <p:pic>
          <p:nvPicPr>
            <p:cNvPr id="42" name="Imagen 41"/>
            <p:cNvPicPr>
              <a:picLocks noChangeAspect="1"/>
            </p:cNvPicPr>
            <p:nvPr/>
          </p:nvPicPr>
          <p:blipFill>
            <a:blip r:embed="rId6"/>
            <a:stretch>
              <a:fillRect/>
            </a:stretch>
          </p:blipFill>
          <p:spPr>
            <a:xfrm>
              <a:off x="4030662" y="4881295"/>
              <a:ext cx="2505075" cy="581025"/>
            </a:xfrm>
            <a:prstGeom prst="rect">
              <a:avLst/>
            </a:prstGeom>
          </p:spPr>
        </p:pic>
        <p:cxnSp>
          <p:nvCxnSpPr>
            <p:cNvPr id="44" name="Conector recto 43"/>
            <p:cNvCxnSpPr/>
            <p:nvPr/>
          </p:nvCxnSpPr>
          <p:spPr>
            <a:xfrm>
              <a:off x="6414760" y="5171807"/>
              <a:ext cx="608340" cy="80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30"/>
          <p:cNvGrpSpPr/>
          <p:nvPr/>
        </p:nvGrpSpPr>
        <p:grpSpPr>
          <a:xfrm>
            <a:off x="5108575" y="1342170"/>
            <a:ext cx="4286250" cy="1530229"/>
            <a:chOff x="5108575" y="1342170"/>
            <a:chExt cx="4286250" cy="1530229"/>
          </a:xfrm>
        </p:grpSpPr>
        <p:pic>
          <p:nvPicPr>
            <p:cNvPr id="47" name="Imagen 46"/>
            <p:cNvPicPr>
              <a:picLocks noChangeAspect="1"/>
            </p:cNvPicPr>
            <p:nvPr/>
          </p:nvPicPr>
          <p:blipFill>
            <a:blip r:embed="rId7"/>
            <a:stretch>
              <a:fillRect/>
            </a:stretch>
          </p:blipFill>
          <p:spPr>
            <a:xfrm>
              <a:off x="5108575" y="1342170"/>
              <a:ext cx="4286250" cy="581025"/>
            </a:xfrm>
            <a:prstGeom prst="rect">
              <a:avLst/>
            </a:prstGeom>
          </p:spPr>
        </p:pic>
        <p:cxnSp>
          <p:nvCxnSpPr>
            <p:cNvPr id="48" name="Conector recto 47"/>
            <p:cNvCxnSpPr/>
            <p:nvPr/>
          </p:nvCxnSpPr>
          <p:spPr>
            <a:xfrm>
              <a:off x="8197553" y="1794895"/>
              <a:ext cx="1" cy="10775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34"/>
          <p:cNvGrpSpPr/>
          <p:nvPr/>
        </p:nvGrpSpPr>
        <p:grpSpPr>
          <a:xfrm>
            <a:off x="3839944" y="3648200"/>
            <a:ext cx="4846856" cy="971157"/>
            <a:chOff x="3839944" y="3648200"/>
            <a:chExt cx="4846856" cy="971157"/>
          </a:xfrm>
        </p:grpSpPr>
        <p:pic>
          <p:nvPicPr>
            <p:cNvPr id="51" name="Imagen 50"/>
            <p:cNvPicPr>
              <a:picLocks noChangeAspect="1"/>
            </p:cNvPicPr>
            <p:nvPr/>
          </p:nvPicPr>
          <p:blipFill>
            <a:blip r:embed="rId8"/>
            <a:stretch>
              <a:fillRect/>
            </a:stretch>
          </p:blipFill>
          <p:spPr>
            <a:xfrm>
              <a:off x="3839944" y="3648200"/>
              <a:ext cx="4162425" cy="581025"/>
            </a:xfrm>
            <a:prstGeom prst="rect">
              <a:avLst/>
            </a:prstGeom>
          </p:spPr>
        </p:pic>
        <p:cxnSp>
          <p:nvCxnSpPr>
            <p:cNvPr id="52" name="Conector recto 51"/>
            <p:cNvCxnSpPr/>
            <p:nvPr/>
          </p:nvCxnSpPr>
          <p:spPr>
            <a:xfrm>
              <a:off x="7886700" y="3993776"/>
              <a:ext cx="800100" cy="6255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38"/>
          <p:cNvGrpSpPr/>
          <p:nvPr/>
        </p:nvGrpSpPr>
        <p:grpSpPr>
          <a:xfrm>
            <a:off x="8585200" y="3257969"/>
            <a:ext cx="2527300" cy="735807"/>
            <a:chOff x="8585200" y="3257969"/>
            <a:chExt cx="2527300" cy="735807"/>
          </a:xfrm>
        </p:grpSpPr>
        <p:pic>
          <p:nvPicPr>
            <p:cNvPr id="54" name="Imagen 53"/>
            <p:cNvPicPr>
              <a:picLocks noChangeAspect="1"/>
            </p:cNvPicPr>
            <p:nvPr/>
          </p:nvPicPr>
          <p:blipFill>
            <a:blip r:embed="rId9"/>
            <a:stretch>
              <a:fillRect/>
            </a:stretch>
          </p:blipFill>
          <p:spPr>
            <a:xfrm>
              <a:off x="8585200" y="3257969"/>
              <a:ext cx="2527300" cy="581025"/>
            </a:xfrm>
            <a:prstGeom prst="rect">
              <a:avLst/>
            </a:prstGeom>
          </p:spPr>
        </p:pic>
        <p:cxnSp>
          <p:nvCxnSpPr>
            <p:cNvPr id="55" name="Conector recto 54"/>
            <p:cNvCxnSpPr/>
            <p:nvPr/>
          </p:nvCxnSpPr>
          <p:spPr>
            <a:xfrm>
              <a:off x="9124512" y="3718193"/>
              <a:ext cx="0" cy="2755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42"/>
          <p:cNvGrpSpPr/>
          <p:nvPr/>
        </p:nvGrpSpPr>
        <p:grpSpPr>
          <a:xfrm>
            <a:off x="8325349" y="2063750"/>
            <a:ext cx="3886200" cy="2555607"/>
            <a:chOff x="8325349" y="2063750"/>
            <a:chExt cx="3886200" cy="2555607"/>
          </a:xfrm>
        </p:grpSpPr>
        <p:pic>
          <p:nvPicPr>
            <p:cNvPr id="58" name="Imagen 57"/>
            <p:cNvPicPr>
              <a:picLocks noChangeAspect="1"/>
            </p:cNvPicPr>
            <p:nvPr/>
          </p:nvPicPr>
          <p:blipFill>
            <a:blip r:embed="rId10"/>
            <a:stretch>
              <a:fillRect/>
            </a:stretch>
          </p:blipFill>
          <p:spPr>
            <a:xfrm>
              <a:off x="8325349" y="2063750"/>
              <a:ext cx="3886200" cy="581025"/>
            </a:xfrm>
            <a:prstGeom prst="rect">
              <a:avLst/>
            </a:prstGeom>
          </p:spPr>
        </p:pic>
        <p:cxnSp>
          <p:nvCxnSpPr>
            <p:cNvPr id="59" name="Conector recto 58"/>
            <p:cNvCxnSpPr/>
            <p:nvPr/>
          </p:nvCxnSpPr>
          <p:spPr>
            <a:xfrm>
              <a:off x="11112500" y="2536390"/>
              <a:ext cx="0" cy="20829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9851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2000"/>
                                        <p:tgtEl>
                                          <p:spTgt spid="38"/>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2000"/>
                                        <p:tgtEl>
                                          <p:spTgt spid="10"/>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500" fill="hold"/>
                                        <p:tgtEl>
                                          <p:spTgt spid="46"/>
                                        </p:tgtEl>
                                        <p:attrNameLst>
                                          <p:attrName>ppt_w</p:attrName>
                                        </p:attrNameLst>
                                      </p:cBhvr>
                                      <p:tavLst>
                                        <p:tav tm="0">
                                          <p:val>
                                            <p:fltVal val="0"/>
                                          </p:val>
                                        </p:tav>
                                        <p:tav tm="100000">
                                          <p:val>
                                            <p:strVal val="#ppt_w"/>
                                          </p:val>
                                        </p:tav>
                                      </p:tavLst>
                                    </p:anim>
                                    <p:anim calcmode="lin" valueType="num">
                                      <p:cBhvr>
                                        <p:cTn id="34" dur="500" fill="hold"/>
                                        <p:tgtEl>
                                          <p:spTgt spid="46"/>
                                        </p:tgtEl>
                                        <p:attrNameLst>
                                          <p:attrName>ppt_h</p:attrName>
                                        </p:attrNameLst>
                                      </p:cBhvr>
                                      <p:tavLst>
                                        <p:tav tm="0">
                                          <p:val>
                                            <p:fltVal val="0"/>
                                          </p:val>
                                        </p:tav>
                                        <p:tav tm="100000">
                                          <p:val>
                                            <p:strVal val="#ppt_h"/>
                                          </p:val>
                                        </p:tav>
                                      </p:tavLst>
                                    </p:anim>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2000"/>
                                        <p:tgtEl>
                                          <p:spTgt spid="49"/>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par>
                          <p:cTn id="47" fill="hold">
                            <p:stCondLst>
                              <p:cond delay="2500"/>
                            </p:stCondLst>
                            <p:childTnLst>
                              <p:par>
                                <p:cTn id="48" presetID="53" presetClass="entr" presetSubtype="16" fill="hold" nodeType="afterEffect">
                                  <p:stCondLst>
                                    <p:cond delay="1000"/>
                                  </p:stCondLst>
                                  <p:childTnLst>
                                    <p:set>
                                      <p:cBhvr>
                                        <p:cTn id="49" dur="1" fill="hold">
                                          <p:stCondLst>
                                            <p:cond delay="0"/>
                                          </p:stCondLst>
                                        </p:cTn>
                                        <p:tgtEl>
                                          <p:spTgt spid="53"/>
                                        </p:tgtEl>
                                        <p:attrNameLst>
                                          <p:attrName>style.visibility</p:attrName>
                                        </p:attrNameLst>
                                      </p:cBhvr>
                                      <p:to>
                                        <p:strVal val="visible"/>
                                      </p:to>
                                    </p:set>
                                    <p:anim calcmode="lin" valueType="num">
                                      <p:cBhvr>
                                        <p:cTn id="50" dur="500" fill="hold"/>
                                        <p:tgtEl>
                                          <p:spTgt spid="53"/>
                                        </p:tgtEl>
                                        <p:attrNameLst>
                                          <p:attrName>ppt_w</p:attrName>
                                        </p:attrNameLst>
                                      </p:cBhvr>
                                      <p:tavLst>
                                        <p:tav tm="0">
                                          <p:val>
                                            <p:fltVal val="0"/>
                                          </p:val>
                                        </p:tav>
                                        <p:tav tm="100000">
                                          <p:val>
                                            <p:strVal val="#ppt_w"/>
                                          </p:val>
                                        </p:tav>
                                      </p:tavLst>
                                    </p:anim>
                                    <p:anim calcmode="lin" valueType="num">
                                      <p:cBhvr>
                                        <p:cTn id="51" dur="500" fill="hold"/>
                                        <p:tgtEl>
                                          <p:spTgt spid="53"/>
                                        </p:tgtEl>
                                        <p:attrNameLst>
                                          <p:attrName>ppt_h</p:attrName>
                                        </p:attrNameLst>
                                      </p:cBhvr>
                                      <p:tavLst>
                                        <p:tav tm="0">
                                          <p:val>
                                            <p:fltVal val="0"/>
                                          </p:val>
                                        </p:tav>
                                        <p:tav tm="100000">
                                          <p:val>
                                            <p:strVal val="#ppt_h"/>
                                          </p:val>
                                        </p:tav>
                                      </p:tavLst>
                                    </p:anim>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wipe(left)">
                                      <p:cBhvr>
                                        <p:cTn id="57" dur="2000"/>
                                        <p:tgtEl>
                                          <p:spTgt spid="56"/>
                                        </p:tgtEl>
                                      </p:cBhvr>
                                    </p:animEffect>
                                  </p:childTnLst>
                                </p:cTn>
                              </p:par>
                              <p:par>
                                <p:cTn id="58" presetID="53" presetClass="entr" presetSubtype="16" fill="hold" nodeType="withEffect">
                                  <p:stCondLst>
                                    <p:cond delay="0"/>
                                  </p:stCondLst>
                                  <p:childTnLst>
                                    <p:set>
                                      <p:cBhvr>
                                        <p:cTn id="59" dur="1" fill="hold">
                                          <p:stCondLst>
                                            <p:cond delay="0"/>
                                          </p:stCondLst>
                                        </p:cTn>
                                        <p:tgtEl>
                                          <p:spTgt spid="57"/>
                                        </p:tgtEl>
                                        <p:attrNameLst>
                                          <p:attrName>style.visibility</p:attrName>
                                        </p:attrNameLst>
                                      </p:cBhvr>
                                      <p:to>
                                        <p:strVal val="visible"/>
                                      </p:to>
                                    </p:set>
                                    <p:anim calcmode="lin" valueType="num">
                                      <p:cBhvr>
                                        <p:cTn id="60" dur="500" fill="hold"/>
                                        <p:tgtEl>
                                          <p:spTgt spid="57"/>
                                        </p:tgtEl>
                                        <p:attrNameLst>
                                          <p:attrName>ppt_w</p:attrName>
                                        </p:attrNameLst>
                                      </p:cBhvr>
                                      <p:tavLst>
                                        <p:tav tm="0">
                                          <p:val>
                                            <p:fltVal val="0"/>
                                          </p:val>
                                        </p:tav>
                                        <p:tav tm="100000">
                                          <p:val>
                                            <p:strVal val="#ppt_w"/>
                                          </p:val>
                                        </p:tav>
                                      </p:tavLst>
                                    </p:anim>
                                    <p:anim calcmode="lin" valueType="num">
                                      <p:cBhvr>
                                        <p:cTn id="61" dur="500" fill="hold"/>
                                        <p:tgtEl>
                                          <p:spTgt spid="57"/>
                                        </p:tgtEl>
                                        <p:attrNameLst>
                                          <p:attrName>ppt_h</p:attrName>
                                        </p:attrNameLst>
                                      </p:cBhvr>
                                      <p:tavLst>
                                        <p:tav tm="0">
                                          <p:val>
                                            <p:fltVal val="0"/>
                                          </p:val>
                                        </p:tav>
                                        <p:tav tm="100000">
                                          <p:val>
                                            <p:strVal val="#ppt_h"/>
                                          </p:val>
                                        </p:tav>
                                      </p:tavLst>
                                    </p:anim>
                                    <p:animEffect transition="in" filter="fade">
                                      <p:cBhvr>
                                        <p:cTn id="6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268546" y="2670175"/>
            <a:ext cx="11923454" cy="3670300"/>
          </a:xfrm>
          <a:prstGeom prst="rect">
            <a:avLst/>
          </a:prstGeom>
        </p:spPr>
      </p:pic>
      <p:sp>
        <p:nvSpPr>
          <p:cNvPr id="2" name="Text Placeholder 1"/>
          <p:cNvSpPr>
            <a:spLocks noGrp="1"/>
          </p:cNvSpPr>
          <p:nvPr>
            <p:ph type="body" sz="quarter" idx="13"/>
          </p:nvPr>
        </p:nvSpPr>
        <p:spPr/>
        <p:txBody>
          <a:bodyPr/>
          <a:lstStyle/>
          <a:p>
            <a:r>
              <a:rPr lang="en-US" smtClean="0">
                <a:solidFill>
                  <a:srgbClr val="0099CC"/>
                </a:solidFill>
              </a:rPr>
              <a:t>Un hecho muy RELEVANTE</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7</a:t>
            </a:fld>
            <a:endParaRPr lang="en-US"/>
          </a:p>
        </p:txBody>
      </p:sp>
      <p:sp>
        <p:nvSpPr>
          <p:cNvPr id="9" name="Conector 8">
            <a:hlinkClick r:id="rId4" action="ppaction://hlinksldjump"/>
          </p:cNvPr>
          <p:cNvSpPr/>
          <p:nvPr/>
        </p:nvSpPr>
        <p:spPr>
          <a:xfrm>
            <a:off x="8419382" y="4143015"/>
            <a:ext cx="327803" cy="362310"/>
          </a:xfrm>
          <a:prstGeom prst="flowChartConnector">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Text Placeholder 2"/>
          <p:cNvSpPr txBox="1">
            <a:spLocks/>
          </p:cNvSpPr>
          <p:nvPr/>
        </p:nvSpPr>
        <p:spPr>
          <a:xfrm>
            <a:off x="333375" y="660343"/>
            <a:ext cx="10905239" cy="28098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1000" kern="1200">
                <a:solidFill>
                  <a:schemeClr val="bg1">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mtClean="0"/>
              <a:t>Pasamos de hablar del </a:t>
            </a:r>
            <a:r>
              <a:rPr lang="es-ES" b="1" smtClean="0"/>
              <a:t>BITCOIN</a:t>
            </a:r>
            <a:r>
              <a:rPr lang="es-ES" smtClean="0"/>
              <a:t> ...</a:t>
            </a:r>
            <a:endParaRPr lang="id-ID"/>
          </a:p>
        </p:txBody>
      </p:sp>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0694" y="3463489"/>
            <a:ext cx="1066800" cy="1104900"/>
          </a:xfrm>
          <a:prstGeom prst="rect">
            <a:avLst/>
          </a:prstGeom>
        </p:spPr>
      </p:pic>
    </p:spTree>
    <p:extLst>
      <p:ext uri="{BB962C8B-B14F-4D97-AF65-F5344CB8AC3E}">
        <p14:creationId xmlns:p14="http://schemas.microsoft.com/office/powerpoint/2010/main" val="38594770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dirty="0" smtClean="0"/>
              <a:t>El interés sobre el </a:t>
            </a:r>
            <a:r>
              <a:rPr lang="es-ES" dirty="0" err="1" smtClean="0"/>
              <a:t>bitcoin</a:t>
            </a:r>
            <a:r>
              <a:rPr lang="es-ES" dirty="0" smtClean="0"/>
              <a:t> se ha derivado hacia el BLOCKCHAIN</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La tecnología bitcoin: el BLOCKCHAIN</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8</a:t>
            </a:fld>
            <a:endParaRPr lang="en-US"/>
          </a:p>
        </p:txBody>
      </p:sp>
      <p:sp>
        <p:nvSpPr>
          <p:cNvPr id="8" name="CuadroTexto 7"/>
          <p:cNvSpPr txBox="1"/>
          <p:nvPr/>
        </p:nvSpPr>
        <p:spPr>
          <a:xfrm>
            <a:off x="2789019" y="6238794"/>
            <a:ext cx="5993949" cy="369332"/>
          </a:xfrm>
          <a:prstGeom prst="rect">
            <a:avLst/>
          </a:prstGeom>
          <a:noFill/>
        </p:spPr>
        <p:txBody>
          <a:bodyPr wrap="none" rtlCol="0">
            <a:spAutoFit/>
          </a:bodyPr>
          <a:lstStyle/>
          <a:p>
            <a:r>
              <a:rPr lang="es-ES" smtClean="0">
                <a:solidFill>
                  <a:schemeClr val="bg1">
                    <a:lumMod val="50000"/>
                  </a:schemeClr>
                </a:solidFill>
              </a:rPr>
              <a:t>Búsquedas de “Buy bitcoin” (Azul) vs “Blockchain” (Rojo)</a:t>
            </a:r>
            <a:endParaRPr lang="es-ES">
              <a:solidFill>
                <a:schemeClr val="bg1">
                  <a:lumMod val="50000"/>
                </a:schemeClr>
              </a:solidFill>
            </a:endParaRPr>
          </a:p>
        </p:txBody>
      </p:sp>
      <p:pic>
        <p:nvPicPr>
          <p:cNvPr id="9" name="Imagen 8"/>
          <p:cNvPicPr>
            <a:picLocks noChangeAspect="1"/>
          </p:cNvPicPr>
          <p:nvPr/>
        </p:nvPicPr>
        <p:blipFill>
          <a:blip r:embed="rId3"/>
          <a:stretch>
            <a:fillRect/>
          </a:stretch>
        </p:blipFill>
        <p:spPr>
          <a:xfrm>
            <a:off x="1159974" y="1703825"/>
            <a:ext cx="9667875" cy="4305300"/>
          </a:xfrm>
          <a:prstGeom prst="rect">
            <a:avLst/>
          </a:prstGeom>
        </p:spPr>
      </p:pic>
      <p:grpSp>
        <p:nvGrpSpPr>
          <p:cNvPr id="12" name="Grupo 11"/>
          <p:cNvGrpSpPr/>
          <p:nvPr/>
        </p:nvGrpSpPr>
        <p:grpSpPr>
          <a:xfrm>
            <a:off x="3470424" y="1526786"/>
            <a:ext cx="7013645" cy="3880244"/>
            <a:chOff x="3470424" y="1526786"/>
            <a:chExt cx="7013645" cy="3880244"/>
          </a:xfrm>
        </p:grpSpPr>
        <p:sp>
          <p:nvSpPr>
            <p:cNvPr id="7" name="Rectángulo 6"/>
            <p:cNvSpPr/>
            <p:nvPr/>
          </p:nvSpPr>
          <p:spPr>
            <a:xfrm>
              <a:off x="3470424" y="1526786"/>
              <a:ext cx="7013645" cy="3880244"/>
            </a:xfrm>
            <a:prstGeom prst="rect">
              <a:avLst/>
            </a:prstGeom>
            <a:blipFill dpi="0" rotWithShape="1">
              <a:blip r:embed="rId4">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redondeado 9"/>
            <p:cNvSpPr/>
            <p:nvPr/>
          </p:nvSpPr>
          <p:spPr>
            <a:xfrm>
              <a:off x="7851227" y="4177862"/>
              <a:ext cx="1592317" cy="520262"/>
            </a:xfrm>
            <a:prstGeom prst="roundRect">
              <a:avLst/>
            </a:prstGeom>
            <a:solidFill>
              <a:schemeClr val="bg1">
                <a:lumMod val="8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redondeado 10"/>
            <p:cNvSpPr/>
            <p:nvPr/>
          </p:nvSpPr>
          <p:spPr>
            <a:xfrm>
              <a:off x="9530693" y="3721100"/>
              <a:ext cx="642008" cy="412190"/>
            </a:xfrm>
            <a:prstGeom prst="roundRect">
              <a:avLst/>
            </a:prstGeom>
            <a:solidFill>
              <a:schemeClr val="bg1">
                <a:lumMod val="8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3" name="Imagen 12"/>
          <p:cNvPicPr>
            <a:picLocks noChangeAspect="1"/>
          </p:cNvPicPr>
          <p:nvPr/>
        </p:nvPicPr>
        <p:blipFill>
          <a:blip r:embed="rId5"/>
          <a:stretch>
            <a:fillRect/>
          </a:stretch>
        </p:blipFill>
        <p:spPr>
          <a:xfrm>
            <a:off x="527199" y="1474156"/>
            <a:ext cx="2943225" cy="15335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4" name="Imagen 13"/>
          <p:cNvPicPr>
            <a:picLocks noChangeAspect="1"/>
          </p:cNvPicPr>
          <p:nvPr/>
        </p:nvPicPr>
        <p:blipFill>
          <a:blip r:embed="rId6"/>
          <a:stretch>
            <a:fillRect/>
          </a:stretch>
        </p:blipFill>
        <p:spPr>
          <a:xfrm>
            <a:off x="5548732" y="1392092"/>
            <a:ext cx="2546476" cy="1697651"/>
          </a:xfrm>
          <a:prstGeom prst="rect">
            <a:avLst/>
          </a:prstGeom>
        </p:spPr>
      </p:pic>
    </p:spTree>
    <p:extLst>
      <p:ext uri="{BB962C8B-B14F-4D97-AF65-F5344CB8AC3E}">
        <p14:creationId xmlns:p14="http://schemas.microsoft.com/office/powerpoint/2010/main" val="46012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PSlideEnd_201604091018143776_521e05c">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s-ES" smtClean="0"/>
              <a:t>A medida que crece el interés por el blockchain</a:t>
            </a:r>
            <a:endParaRPr lang="id-ID" dirty="0"/>
          </a:p>
        </p:txBody>
      </p:sp>
      <p:sp>
        <p:nvSpPr>
          <p:cNvPr id="2" name="Text Placeholder 1"/>
          <p:cNvSpPr>
            <a:spLocks noGrp="1"/>
          </p:cNvSpPr>
          <p:nvPr>
            <p:ph type="body" sz="quarter" idx="13"/>
          </p:nvPr>
        </p:nvSpPr>
        <p:spPr/>
        <p:txBody>
          <a:bodyPr/>
          <a:lstStyle/>
          <a:p>
            <a:r>
              <a:rPr lang="en-US" smtClean="0">
                <a:solidFill>
                  <a:srgbClr val="0099CC"/>
                </a:solidFill>
              </a:rPr>
              <a:t>Estabilización del precio</a:t>
            </a:r>
            <a:endParaRPr lang="id-ID">
              <a:solidFill>
                <a:srgbClr val="0099CC"/>
              </a:solidFill>
            </a:endParaRPr>
          </a:p>
        </p:txBody>
      </p:sp>
      <p:sp>
        <p:nvSpPr>
          <p:cNvPr id="4" name="Slide Number Placeholder 3"/>
          <p:cNvSpPr>
            <a:spLocks noGrp="1"/>
          </p:cNvSpPr>
          <p:nvPr>
            <p:ph type="sldNum" sz="quarter" idx="12"/>
          </p:nvPr>
        </p:nvSpPr>
        <p:spPr/>
        <p:txBody>
          <a:bodyPr/>
          <a:lstStyle/>
          <a:p>
            <a:fld id="{FCEE2C88-6C8F-484D-AF69-578F576B1F44}" type="slidenum">
              <a:rPr lang="en-US" smtClean="0"/>
              <a:pPr/>
              <a:t>9</a:t>
            </a:fld>
            <a:endParaRPr lang="en-US"/>
          </a:p>
        </p:txBody>
      </p:sp>
      <p:pic>
        <p:nvPicPr>
          <p:cNvPr id="23" name="Imagen 22"/>
          <p:cNvPicPr>
            <a:picLocks noChangeAspect="1"/>
          </p:cNvPicPr>
          <p:nvPr/>
        </p:nvPicPr>
        <p:blipFill>
          <a:blip r:embed="rId3"/>
          <a:stretch>
            <a:fillRect/>
          </a:stretch>
        </p:blipFill>
        <p:spPr>
          <a:xfrm>
            <a:off x="974169" y="1637132"/>
            <a:ext cx="9623650" cy="4384107"/>
          </a:xfrm>
          <a:prstGeom prst="rect">
            <a:avLst/>
          </a:prstGeom>
        </p:spPr>
      </p:pic>
      <p:pic>
        <p:nvPicPr>
          <p:cNvPr id="24" name="Imagen 23"/>
          <p:cNvPicPr>
            <a:picLocks noChangeAspect="1"/>
          </p:cNvPicPr>
          <p:nvPr/>
        </p:nvPicPr>
        <p:blipFill>
          <a:blip r:embed="rId4"/>
          <a:stretch>
            <a:fillRect/>
          </a:stretch>
        </p:blipFill>
        <p:spPr>
          <a:xfrm>
            <a:off x="828764" y="1191254"/>
            <a:ext cx="4772025" cy="428625"/>
          </a:xfrm>
          <a:prstGeom prst="rect">
            <a:avLst/>
          </a:prstGeom>
        </p:spPr>
      </p:pic>
      <p:sp>
        <p:nvSpPr>
          <p:cNvPr id="25" name="CuadroTexto 24"/>
          <p:cNvSpPr txBox="1"/>
          <p:nvPr/>
        </p:nvSpPr>
        <p:spPr>
          <a:xfrm>
            <a:off x="2500478" y="4402425"/>
            <a:ext cx="1428596" cy="369332"/>
          </a:xfrm>
          <a:prstGeom prst="rect">
            <a:avLst/>
          </a:prstGeom>
          <a:noFill/>
        </p:spPr>
        <p:txBody>
          <a:bodyPr wrap="none" rtlCol="0">
            <a:spAutoFit/>
          </a:bodyPr>
          <a:lstStyle/>
          <a:p>
            <a:r>
              <a:rPr lang="es-ES" smtClean="0"/>
              <a:t>Bitcoin/USD</a:t>
            </a:r>
            <a:endParaRPr lang="es-ES"/>
          </a:p>
        </p:txBody>
      </p:sp>
      <p:sp>
        <p:nvSpPr>
          <p:cNvPr id="26" name="CuadroTexto 25"/>
          <p:cNvSpPr txBox="1"/>
          <p:nvPr/>
        </p:nvSpPr>
        <p:spPr>
          <a:xfrm>
            <a:off x="5785994" y="5836573"/>
            <a:ext cx="1223412" cy="369332"/>
          </a:xfrm>
          <a:prstGeom prst="rect">
            <a:avLst/>
          </a:prstGeom>
          <a:noFill/>
        </p:spPr>
        <p:txBody>
          <a:bodyPr wrap="none" rtlCol="0">
            <a:spAutoFit/>
          </a:bodyPr>
          <a:lstStyle/>
          <a:p>
            <a:r>
              <a:rPr lang="es-ES" smtClean="0">
                <a:solidFill>
                  <a:srgbClr val="0099CC"/>
                </a:solidFill>
              </a:rPr>
              <a:t>EUR/USD</a:t>
            </a:r>
            <a:endParaRPr lang="es-ES">
              <a:solidFill>
                <a:srgbClr val="0099CC"/>
              </a:solidFill>
            </a:endParaRPr>
          </a:p>
        </p:txBody>
      </p:sp>
      <p:sp>
        <p:nvSpPr>
          <p:cNvPr id="27" name="CuadroTexto 26"/>
          <p:cNvSpPr txBox="1"/>
          <p:nvPr/>
        </p:nvSpPr>
        <p:spPr>
          <a:xfrm>
            <a:off x="2719494" y="2076168"/>
            <a:ext cx="668773" cy="369332"/>
          </a:xfrm>
          <a:prstGeom prst="rect">
            <a:avLst/>
          </a:prstGeom>
          <a:noFill/>
        </p:spPr>
        <p:txBody>
          <a:bodyPr wrap="none" rtlCol="0">
            <a:spAutoFit/>
          </a:bodyPr>
          <a:lstStyle/>
          <a:p>
            <a:r>
              <a:rPr lang="es-ES" smtClean="0">
                <a:solidFill>
                  <a:srgbClr val="C00000"/>
                </a:solidFill>
                <a:latin typeface="Bodoni MT Condensed" panose="02070606080606020203" pitchFamily="18" charset="0"/>
              </a:rPr>
              <a:t>3,278%</a:t>
            </a:r>
            <a:endParaRPr lang="es-ES">
              <a:solidFill>
                <a:srgbClr val="C00000"/>
              </a:solidFill>
              <a:latin typeface="Bodoni MT Condensed" panose="02070606080606020203" pitchFamily="18" charset="0"/>
            </a:endParaRPr>
          </a:p>
        </p:txBody>
      </p:sp>
      <p:sp>
        <p:nvSpPr>
          <p:cNvPr id="28" name="CuadroTexto 27"/>
          <p:cNvSpPr txBox="1"/>
          <p:nvPr/>
        </p:nvSpPr>
        <p:spPr>
          <a:xfrm>
            <a:off x="6541008" y="2792117"/>
            <a:ext cx="546945" cy="369332"/>
          </a:xfrm>
          <a:prstGeom prst="rect">
            <a:avLst/>
          </a:prstGeom>
          <a:noFill/>
        </p:spPr>
        <p:txBody>
          <a:bodyPr wrap="none" rtlCol="0">
            <a:spAutoFit/>
          </a:bodyPr>
          <a:lstStyle/>
          <a:p>
            <a:r>
              <a:rPr lang="es-ES" smtClean="0">
                <a:solidFill>
                  <a:srgbClr val="C00000"/>
                </a:solidFill>
                <a:latin typeface="Bodoni MT Condensed" panose="02070606080606020203" pitchFamily="18" charset="0"/>
              </a:rPr>
              <a:t>180%</a:t>
            </a:r>
            <a:endParaRPr lang="es-ES">
              <a:solidFill>
                <a:srgbClr val="C00000"/>
              </a:solidFill>
              <a:latin typeface="Bodoni MT Condensed" panose="02070606080606020203" pitchFamily="18" charset="0"/>
            </a:endParaRPr>
          </a:p>
        </p:txBody>
      </p:sp>
      <p:sp>
        <p:nvSpPr>
          <p:cNvPr id="29" name="CuadroTexto 28"/>
          <p:cNvSpPr txBox="1"/>
          <p:nvPr/>
        </p:nvSpPr>
        <p:spPr>
          <a:xfrm>
            <a:off x="10271634" y="4968736"/>
            <a:ext cx="468398" cy="369332"/>
          </a:xfrm>
          <a:prstGeom prst="rect">
            <a:avLst/>
          </a:prstGeom>
          <a:noFill/>
        </p:spPr>
        <p:txBody>
          <a:bodyPr wrap="none" rtlCol="0">
            <a:spAutoFit/>
          </a:bodyPr>
          <a:lstStyle/>
          <a:p>
            <a:r>
              <a:rPr lang="es-ES" smtClean="0">
                <a:solidFill>
                  <a:srgbClr val="C00000"/>
                </a:solidFill>
                <a:latin typeface="Bodoni MT Condensed" panose="02070606080606020203" pitchFamily="18" charset="0"/>
              </a:rPr>
              <a:t>24%</a:t>
            </a:r>
            <a:endParaRPr lang="es-ES">
              <a:solidFill>
                <a:srgbClr val="C00000"/>
              </a:solidFill>
              <a:latin typeface="Bodoni MT Condensed" panose="02070606080606020203" pitchFamily="18" charset="0"/>
            </a:endParaRPr>
          </a:p>
        </p:txBody>
      </p:sp>
      <p:sp>
        <p:nvSpPr>
          <p:cNvPr id="30" name="CuadroTexto 29"/>
          <p:cNvSpPr txBox="1"/>
          <p:nvPr/>
        </p:nvSpPr>
        <p:spPr>
          <a:xfrm>
            <a:off x="10271634" y="5279805"/>
            <a:ext cx="468398" cy="369332"/>
          </a:xfrm>
          <a:prstGeom prst="rect">
            <a:avLst/>
          </a:prstGeom>
          <a:noFill/>
        </p:spPr>
        <p:txBody>
          <a:bodyPr wrap="none" rtlCol="0">
            <a:spAutoFit/>
          </a:bodyPr>
          <a:lstStyle/>
          <a:p>
            <a:r>
              <a:rPr lang="es-ES" smtClean="0">
                <a:solidFill>
                  <a:srgbClr val="C00000"/>
                </a:solidFill>
                <a:latin typeface="Bodoni MT Condensed" panose="02070606080606020203" pitchFamily="18" charset="0"/>
              </a:rPr>
              <a:t>11%</a:t>
            </a:r>
            <a:endParaRPr lang="es-ES">
              <a:solidFill>
                <a:srgbClr val="C00000"/>
              </a:solidFill>
              <a:latin typeface="Bodoni MT Condensed" panose="02070606080606020203" pitchFamily="18" charset="0"/>
            </a:endParaRPr>
          </a:p>
        </p:txBody>
      </p:sp>
      <p:sp>
        <p:nvSpPr>
          <p:cNvPr id="31" name="CuadroTexto 30"/>
          <p:cNvSpPr txBox="1"/>
          <p:nvPr/>
        </p:nvSpPr>
        <p:spPr>
          <a:xfrm>
            <a:off x="9724689" y="4364199"/>
            <a:ext cx="468398" cy="369332"/>
          </a:xfrm>
          <a:prstGeom prst="rect">
            <a:avLst/>
          </a:prstGeom>
          <a:noFill/>
        </p:spPr>
        <p:txBody>
          <a:bodyPr wrap="none" rtlCol="0">
            <a:spAutoFit/>
          </a:bodyPr>
          <a:lstStyle/>
          <a:p>
            <a:r>
              <a:rPr lang="es-ES" smtClean="0">
                <a:solidFill>
                  <a:srgbClr val="C00000"/>
                </a:solidFill>
                <a:latin typeface="Bodoni MT Condensed" panose="02070606080606020203" pitchFamily="18" charset="0"/>
              </a:rPr>
              <a:t>60%</a:t>
            </a:r>
            <a:endParaRPr lang="es-ES">
              <a:solidFill>
                <a:srgbClr val="C00000"/>
              </a:solidFill>
              <a:latin typeface="Bodoni MT Condensed" panose="02070606080606020203" pitchFamily="18" charset="0"/>
            </a:endParaRPr>
          </a:p>
        </p:txBody>
      </p:sp>
    </p:spTree>
    <p:extLst>
      <p:ext uri="{BB962C8B-B14F-4D97-AF65-F5344CB8AC3E}">
        <p14:creationId xmlns:p14="http://schemas.microsoft.com/office/powerpoint/2010/main" val="1892434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10902</TotalTime>
  <Words>1085</Words>
  <Application>Microsoft Office PowerPoint</Application>
  <PresentationFormat>Panorámica</PresentationFormat>
  <Paragraphs>247</Paragraphs>
  <Slides>29</Slides>
  <Notes>22</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29</vt:i4>
      </vt:variant>
    </vt:vector>
  </HeadingPairs>
  <TitlesOfParts>
    <vt:vector size="43" baseType="lpstr">
      <vt:lpstr>Arial</vt:lpstr>
      <vt:lpstr>Blackadder ITC</vt:lpstr>
      <vt:lpstr>Bodoni MT Condensed</vt:lpstr>
      <vt:lpstr>Calibri</vt:lpstr>
      <vt:lpstr>FontAwesome</vt:lpstr>
      <vt:lpstr>Franklin Gothic Book</vt:lpstr>
      <vt:lpstr>Lato</vt:lpstr>
      <vt:lpstr>Lato Bold</vt:lpstr>
      <vt:lpstr>Lato Light</vt:lpstr>
      <vt:lpstr>Neris Thin</vt:lpstr>
      <vt:lpstr>Raleway</vt:lpstr>
      <vt:lpstr>Times</vt:lpstr>
      <vt:lpstr>Wingdings</vt:lpstr>
      <vt:lpstr>Office Theme</vt:lpstr>
      <vt:lpstr>Blockchain &amp; bitcoin - ¿ Oportunidad o amenaza ?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c:creator>
  <cp:lastModifiedBy>Marta Casquero Flores</cp:lastModifiedBy>
  <cp:revision>1702</cp:revision>
  <dcterms:created xsi:type="dcterms:W3CDTF">2014-10-04T04:19:21Z</dcterms:created>
  <dcterms:modified xsi:type="dcterms:W3CDTF">2016-04-11T03:20:51Z</dcterms:modified>
</cp:coreProperties>
</file>